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440" r:id="rId2"/>
    <p:sldId id="441" r:id="rId3"/>
    <p:sldId id="566" r:id="rId4"/>
    <p:sldId id="492" r:id="rId5"/>
    <p:sldId id="568" r:id="rId6"/>
    <p:sldId id="596" r:id="rId7"/>
    <p:sldId id="597" r:id="rId8"/>
    <p:sldId id="598" r:id="rId9"/>
    <p:sldId id="599" r:id="rId10"/>
    <p:sldId id="600" r:id="rId11"/>
    <p:sldId id="601" r:id="rId12"/>
    <p:sldId id="606" r:id="rId13"/>
    <p:sldId id="608" r:id="rId14"/>
    <p:sldId id="634" r:id="rId15"/>
    <p:sldId id="635" r:id="rId16"/>
    <p:sldId id="636" r:id="rId17"/>
    <p:sldId id="637" r:id="rId18"/>
    <p:sldId id="638" r:id="rId19"/>
    <p:sldId id="639" r:id="rId20"/>
    <p:sldId id="640" r:id="rId21"/>
    <p:sldId id="641" r:id="rId22"/>
    <p:sldId id="642" r:id="rId23"/>
    <p:sldId id="643" r:id="rId24"/>
    <p:sldId id="644" r:id="rId25"/>
    <p:sldId id="63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anda Stangis" initials="AS" lastIdx="1" clrIdx="0"/>
  <p:cmAuthor id="1" name="Phillip Bergquist" initials="PJB" lastIdx="14" clrIdx="1"/>
  <p:cmAuthor id="2" name="Amanda" initials="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C25"/>
    <a:srgbClr val="113654"/>
    <a:srgbClr val="F4F5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9" autoAdjust="0"/>
    <p:restoredTop sz="94643"/>
  </p:normalViewPr>
  <p:slideViewPr>
    <p:cSldViewPr snapToGrid="0" snapToObjects="1">
      <p:cViewPr varScale="1">
        <p:scale>
          <a:sx n="108" d="100"/>
          <a:sy n="108" d="100"/>
        </p:scale>
        <p:origin x="169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B4618-8959-C640-99AF-5BAD8D1F412C}" type="doc">
      <dgm:prSet loTypeId="urn:microsoft.com/office/officeart/2005/8/layout/cycle3" loCatId="" qsTypeId="urn:microsoft.com/office/officeart/2005/8/quickstyle/simple3" qsCatId="simple" csTypeId="urn:microsoft.com/office/officeart/2005/8/colors/colorful1" csCatId="colorful" phldr="1"/>
      <dgm:spPr/>
      <dgm:t>
        <a:bodyPr/>
        <a:lstStyle/>
        <a:p>
          <a:endParaRPr lang="en-US"/>
        </a:p>
      </dgm:t>
    </dgm:pt>
    <dgm:pt modelId="{D34034FC-A44E-5C44-8356-D0E7C0F561DD}">
      <dgm:prSet phldrT="[Text]"/>
      <dgm:spPr/>
      <dgm:t>
        <a:bodyPr/>
        <a:lstStyle/>
        <a:p>
          <a:r>
            <a:rPr lang="en-US" dirty="0"/>
            <a:t>Engaging the Attributed Population</a:t>
          </a:r>
        </a:p>
      </dgm:t>
    </dgm:pt>
    <dgm:pt modelId="{5FFE4538-19D1-2D4D-81E2-52DF32E4ABA6}" type="parTrans" cxnId="{2B1F2AE3-7770-7342-BE13-424B34D39CE8}">
      <dgm:prSet/>
      <dgm:spPr/>
      <dgm:t>
        <a:bodyPr/>
        <a:lstStyle/>
        <a:p>
          <a:endParaRPr lang="en-US"/>
        </a:p>
      </dgm:t>
    </dgm:pt>
    <dgm:pt modelId="{2CF6C929-FB83-7E47-B8F1-6AAF0556D42B}" type="sibTrans" cxnId="{2B1F2AE3-7770-7342-BE13-424B34D39CE8}">
      <dgm:prSet/>
      <dgm:spPr/>
      <dgm:t>
        <a:bodyPr/>
        <a:lstStyle/>
        <a:p>
          <a:endParaRPr lang="en-US"/>
        </a:p>
      </dgm:t>
    </dgm:pt>
    <dgm:pt modelId="{F855B072-1C52-3F44-9EFA-2BB7929703C3}">
      <dgm:prSet phldrT="[Text]"/>
      <dgm:spPr/>
      <dgm:t>
        <a:bodyPr/>
        <a:lstStyle/>
        <a:p>
          <a:r>
            <a:rPr lang="en-US" dirty="0"/>
            <a:t>Breaking Down Barriers to Access</a:t>
          </a:r>
        </a:p>
      </dgm:t>
    </dgm:pt>
    <dgm:pt modelId="{8EEB833B-8FA7-2743-8863-22A1E665E309}" type="parTrans" cxnId="{0E020BA5-996C-674B-B47C-D2496DBAF058}">
      <dgm:prSet/>
      <dgm:spPr/>
      <dgm:t>
        <a:bodyPr/>
        <a:lstStyle/>
        <a:p>
          <a:endParaRPr lang="en-US"/>
        </a:p>
      </dgm:t>
    </dgm:pt>
    <dgm:pt modelId="{E29CBC02-5E5B-504E-88C8-D8B5653D1014}" type="sibTrans" cxnId="{0E020BA5-996C-674B-B47C-D2496DBAF058}">
      <dgm:prSet/>
      <dgm:spPr/>
      <dgm:t>
        <a:bodyPr/>
        <a:lstStyle/>
        <a:p>
          <a:endParaRPr lang="en-US"/>
        </a:p>
      </dgm:t>
    </dgm:pt>
    <dgm:pt modelId="{4B83E12C-58A4-3748-9B39-35E5C143E195}">
      <dgm:prSet phldrT="[Text]"/>
      <dgm:spPr/>
      <dgm:t>
        <a:bodyPr/>
        <a:lstStyle/>
        <a:p>
          <a:r>
            <a:rPr lang="en-US" dirty="0"/>
            <a:t>Supporting Patient Self-Management</a:t>
          </a:r>
        </a:p>
      </dgm:t>
    </dgm:pt>
    <dgm:pt modelId="{7FD36575-3BBF-EC45-A4B4-103D7E897261}" type="parTrans" cxnId="{955602AF-47CF-244D-AB57-892EDFEB39AE}">
      <dgm:prSet/>
      <dgm:spPr/>
      <dgm:t>
        <a:bodyPr/>
        <a:lstStyle/>
        <a:p>
          <a:endParaRPr lang="en-US"/>
        </a:p>
      </dgm:t>
    </dgm:pt>
    <dgm:pt modelId="{B9BE4586-F7CE-F544-998F-EBD1FA0C14CC}" type="sibTrans" cxnId="{955602AF-47CF-244D-AB57-892EDFEB39AE}">
      <dgm:prSet/>
      <dgm:spPr/>
      <dgm:t>
        <a:bodyPr/>
        <a:lstStyle/>
        <a:p>
          <a:endParaRPr lang="en-US"/>
        </a:p>
      </dgm:t>
    </dgm:pt>
    <dgm:pt modelId="{ACD4DCCB-BC55-FE43-A656-F1BA72E4360C}">
      <dgm:prSet phldrT="[Text]"/>
      <dgm:spPr/>
      <dgm:t>
        <a:bodyPr/>
        <a:lstStyle/>
        <a:p>
          <a:r>
            <a:rPr lang="en-US" dirty="0"/>
            <a:t>Identifying and Managing High Utilizers</a:t>
          </a:r>
        </a:p>
      </dgm:t>
    </dgm:pt>
    <dgm:pt modelId="{3D7D4180-2C6B-2847-B0BE-65AFF773977E}" type="parTrans" cxnId="{A519E527-F760-9543-9A67-02829FFA69BD}">
      <dgm:prSet/>
      <dgm:spPr/>
      <dgm:t>
        <a:bodyPr/>
        <a:lstStyle/>
        <a:p>
          <a:endParaRPr lang="en-US"/>
        </a:p>
      </dgm:t>
    </dgm:pt>
    <dgm:pt modelId="{CA7E82A4-5B1A-2040-AA05-9F5FB91522FB}" type="sibTrans" cxnId="{A519E527-F760-9543-9A67-02829FFA69BD}">
      <dgm:prSet/>
      <dgm:spPr/>
      <dgm:t>
        <a:bodyPr/>
        <a:lstStyle/>
        <a:p>
          <a:endParaRPr lang="en-US"/>
        </a:p>
      </dgm:t>
    </dgm:pt>
    <dgm:pt modelId="{A46D62E9-B576-B645-B67C-DA06B01BC960}">
      <dgm:prSet phldrT="[Text]"/>
      <dgm:spPr/>
      <dgm:t>
        <a:bodyPr/>
        <a:lstStyle/>
        <a:p>
          <a:r>
            <a:rPr lang="en-US" dirty="0"/>
            <a:t>Baselining and Benchmarking with Data</a:t>
          </a:r>
        </a:p>
      </dgm:t>
    </dgm:pt>
    <dgm:pt modelId="{D43AABA0-0DF1-4D4F-99FF-290BA9339301}" type="parTrans" cxnId="{8FF3070E-8A76-AF4D-991E-1BDAE08A4AC9}">
      <dgm:prSet/>
      <dgm:spPr/>
      <dgm:t>
        <a:bodyPr/>
        <a:lstStyle/>
        <a:p>
          <a:endParaRPr lang="en-US"/>
        </a:p>
      </dgm:t>
    </dgm:pt>
    <dgm:pt modelId="{FF1BCC1C-6662-B44E-86FC-5A44F24135AC}" type="sibTrans" cxnId="{8FF3070E-8A76-AF4D-991E-1BDAE08A4AC9}">
      <dgm:prSet/>
      <dgm:spPr/>
      <dgm:t>
        <a:bodyPr/>
        <a:lstStyle/>
        <a:p>
          <a:endParaRPr lang="en-US"/>
        </a:p>
      </dgm:t>
    </dgm:pt>
    <dgm:pt modelId="{A6CFD197-6352-9F4E-AEBE-AEBE8CBE5817}" type="pres">
      <dgm:prSet presAssocID="{9FAB4618-8959-C640-99AF-5BAD8D1F412C}" presName="Name0" presStyleCnt="0">
        <dgm:presLayoutVars>
          <dgm:dir/>
          <dgm:resizeHandles val="exact"/>
        </dgm:presLayoutVars>
      </dgm:prSet>
      <dgm:spPr/>
    </dgm:pt>
    <dgm:pt modelId="{1528D4FA-C49E-314A-A0E9-419DD2D45494}" type="pres">
      <dgm:prSet presAssocID="{9FAB4618-8959-C640-99AF-5BAD8D1F412C}" presName="cycle" presStyleCnt="0"/>
      <dgm:spPr/>
    </dgm:pt>
    <dgm:pt modelId="{5C9C0F72-3C13-D941-9A0E-DFF03C238446}" type="pres">
      <dgm:prSet presAssocID="{D34034FC-A44E-5C44-8356-D0E7C0F561DD}" presName="nodeFirstNode" presStyleLbl="node1" presStyleIdx="0" presStyleCnt="5">
        <dgm:presLayoutVars>
          <dgm:bulletEnabled val="1"/>
        </dgm:presLayoutVars>
      </dgm:prSet>
      <dgm:spPr/>
    </dgm:pt>
    <dgm:pt modelId="{B4C968C4-2639-7240-B231-5DEF973064D9}" type="pres">
      <dgm:prSet presAssocID="{2CF6C929-FB83-7E47-B8F1-6AAF0556D42B}" presName="sibTransFirstNode" presStyleLbl="bgShp" presStyleIdx="0" presStyleCnt="1"/>
      <dgm:spPr/>
    </dgm:pt>
    <dgm:pt modelId="{970828B0-A8D4-9649-98A1-5A05D7D2F4ED}" type="pres">
      <dgm:prSet presAssocID="{F855B072-1C52-3F44-9EFA-2BB7929703C3}" presName="nodeFollowingNodes" presStyleLbl="node1" presStyleIdx="1" presStyleCnt="5">
        <dgm:presLayoutVars>
          <dgm:bulletEnabled val="1"/>
        </dgm:presLayoutVars>
      </dgm:prSet>
      <dgm:spPr/>
    </dgm:pt>
    <dgm:pt modelId="{E001EE87-3A1B-9444-8422-0200BD7419F3}" type="pres">
      <dgm:prSet presAssocID="{4B83E12C-58A4-3748-9B39-35E5C143E195}" presName="nodeFollowingNodes" presStyleLbl="node1" presStyleIdx="2" presStyleCnt="5">
        <dgm:presLayoutVars>
          <dgm:bulletEnabled val="1"/>
        </dgm:presLayoutVars>
      </dgm:prSet>
      <dgm:spPr/>
    </dgm:pt>
    <dgm:pt modelId="{E7977CEC-0538-234B-A0B1-DFA08A9DAFEF}" type="pres">
      <dgm:prSet presAssocID="{ACD4DCCB-BC55-FE43-A656-F1BA72E4360C}" presName="nodeFollowingNodes" presStyleLbl="node1" presStyleIdx="3" presStyleCnt="5">
        <dgm:presLayoutVars>
          <dgm:bulletEnabled val="1"/>
        </dgm:presLayoutVars>
      </dgm:prSet>
      <dgm:spPr/>
    </dgm:pt>
    <dgm:pt modelId="{42CC5CB7-536C-2549-99BA-48F1FB3C02AE}" type="pres">
      <dgm:prSet presAssocID="{A46D62E9-B576-B645-B67C-DA06B01BC960}" presName="nodeFollowingNodes" presStyleLbl="node1" presStyleIdx="4" presStyleCnt="5">
        <dgm:presLayoutVars>
          <dgm:bulletEnabled val="1"/>
        </dgm:presLayoutVars>
      </dgm:prSet>
      <dgm:spPr/>
    </dgm:pt>
  </dgm:ptLst>
  <dgm:cxnLst>
    <dgm:cxn modelId="{0E020BA5-996C-674B-B47C-D2496DBAF058}" srcId="{9FAB4618-8959-C640-99AF-5BAD8D1F412C}" destId="{F855B072-1C52-3F44-9EFA-2BB7929703C3}" srcOrd="1" destOrd="0" parTransId="{8EEB833B-8FA7-2743-8863-22A1E665E309}" sibTransId="{E29CBC02-5E5B-504E-88C8-D8B5653D1014}"/>
    <dgm:cxn modelId="{A519E527-F760-9543-9A67-02829FFA69BD}" srcId="{9FAB4618-8959-C640-99AF-5BAD8D1F412C}" destId="{ACD4DCCB-BC55-FE43-A656-F1BA72E4360C}" srcOrd="3" destOrd="0" parTransId="{3D7D4180-2C6B-2847-B0BE-65AFF773977E}" sibTransId="{CA7E82A4-5B1A-2040-AA05-9F5FB91522FB}"/>
    <dgm:cxn modelId="{AE544F80-147D-DE4B-ACB6-A08AC800D53E}" type="presOf" srcId="{A46D62E9-B576-B645-B67C-DA06B01BC960}" destId="{42CC5CB7-536C-2549-99BA-48F1FB3C02AE}" srcOrd="0" destOrd="0" presId="urn:microsoft.com/office/officeart/2005/8/layout/cycle3"/>
    <dgm:cxn modelId="{EC9A4ABD-1494-7F4B-977B-15C26A73ADA5}" type="presOf" srcId="{2CF6C929-FB83-7E47-B8F1-6AAF0556D42B}" destId="{B4C968C4-2639-7240-B231-5DEF973064D9}" srcOrd="0" destOrd="0" presId="urn:microsoft.com/office/officeart/2005/8/layout/cycle3"/>
    <dgm:cxn modelId="{1DABC796-D9E5-3B4C-9761-7692F3F1028D}" type="presOf" srcId="{4B83E12C-58A4-3748-9B39-35E5C143E195}" destId="{E001EE87-3A1B-9444-8422-0200BD7419F3}" srcOrd="0" destOrd="0" presId="urn:microsoft.com/office/officeart/2005/8/layout/cycle3"/>
    <dgm:cxn modelId="{8FF3070E-8A76-AF4D-991E-1BDAE08A4AC9}" srcId="{9FAB4618-8959-C640-99AF-5BAD8D1F412C}" destId="{A46D62E9-B576-B645-B67C-DA06B01BC960}" srcOrd="4" destOrd="0" parTransId="{D43AABA0-0DF1-4D4F-99FF-290BA9339301}" sibTransId="{FF1BCC1C-6662-B44E-86FC-5A44F24135AC}"/>
    <dgm:cxn modelId="{90301DFF-24D9-1C45-9CE3-2EB4C83E5A5D}" type="presOf" srcId="{ACD4DCCB-BC55-FE43-A656-F1BA72E4360C}" destId="{E7977CEC-0538-234B-A0B1-DFA08A9DAFEF}" srcOrd="0" destOrd="0" presId="urn:microsoft.com/office/officeart/2005/8/layout/cycle3"/>
    <dgm:cxn modelId="{16B5EA69-DAF0-424B-8ADA-6DAE5B757F86}" type="presOf" srcId="{D34034FC-A44E-5C44-8356-D0E7C0F561DD}" destId="{5C9C0F72-3C13-D941-9A0E-DFF03C238446}" srcOrd="0" destOrd="0" presId="urn:microsoft.com/office/officeart/2005/8/layout/cycle3"/>
    <dgm:cxn modelId="{955602AF-47CF-244D-AB57-892EDFEB39AE}" srcId="{9FAB4618-8959-C640-99AF-5BAD8D1F412C}" destId="{4B83E12C-58A4-3748-9B39-35E5C143E195}" srcOrd="2" destOrd="0" parTransId="{7FD36575-3BBF-EC45-A4B4-103D7E897261}" sibTransId="{B9BE4586-F7CE-F544-998F-EBD1FA0C14CC}"/>
    <dgm:cxn modelId="{98864C62-C091-5C4A-BCF2-D3DD7C6E8492}" type="presOf" srcId="{9FAB4618-8959-C640-99AF-5BAD8D1F412C}" destId="{A6CFD197-6352-9F4E-AEBE-AEBE8CBE5817}" srcOrd="0" destOrd="0" presId="urn:microsoft.com/office/officeart/2005/8/layout/cycle3"/>
    <dgm:cxn modelId="{D897C06A-A97C-BD42-B84D-A0C59AA0FD98}" type="presOf" srcId="{F855B072-1C52-3F44-9EFA-2BB7929703C3}" destId="{970828B0-A8D4-9649-98A1-5A05D7D2F4ED}" srcOrd="0" destOrd="0" presId="urn:microsoft.com/office/officeart/2005/8/layout/cycle3"/>
    <dgm:cxn modelId="{2B1F2AE3-7770-7342-BE13-424B34D39CE8}" srcId="{9FAB4618-8959-C640-99AF-5BAD8D1F412C}" destId="{D34034FC-A44E-5C44-8356-D0E7C0F561DD}" srcOrd="0" destOrd="0" parTransId="{5FFE4538-19D1-2D4D-81E2-52DF32E4ABA6}" sibTransId="{2CF6C929-FB83-7E47-B8F1-6AAF0556D42B}"/>
    <dgm:cxn modelId="{F9F8A0A0-6CD8-D44C-9D57-EC9D34276868}" type="presParOf" srcId="{A6CFD197-6352-9F4E-AEBE-AEBE8CBE5817}" destId="{1528D4FA-C49E-314A-A0E9-419DD2D45494}" srcOrd="0" destOrd="0" presId="urn:microsoft.com/office/officeart/2005/8/layout/cycle3"/>
    <dgm:cxn modelId="{3E3DE898-B2C7-3C47-A03D-E4D8DA94A324}" type="presParOf" srcId="{1528D4FA-C49E-314A-A0E9-419DD2D45494}" destId="{5C9C0F72-3C13-D941-9A0E-DFF03C238446}" srcOrd="0" destOrd="0" presId="urn:microsoft.com/office/officeart/2005/8/layout/cycle3"/>
    <dgm:cxn modelId="{BD36ACF2-BE89-E942-A495-F27E7CAC7415}" type="presParOf" srcId="{1528D4FA-C49E-314A-A0E9-419DD2D45494}" destId="{B4C968C4-2639-7240-B231-5DEF973064D9}" srcOrd="1" destOrd="0" presId="urn:microsoft.com/office/officeart/2005/8/layout/cycle3"/>
    <dgm:cxn modelId="{12A0D713-7B1E-B544-A1CE-0791F2A709CE}" type="presParOf" srcId="{1528D4FA-C49E-314A-A0E9-419DD2D45494}" destId="{970828B0-A8D4-9649-98A1-5A05D7D2F4ED}" srcOrd="2" destOrd="0" presId="urn:microsoft.com/office/officeart/2005/8/layout/cycle3"/>
    <dgm:cxn modelId="{90387562-4C9F-9843-8F09-4535E55650F4}" type="presParOf" srcId="{1528D4FA-C49E-314A-A0E9-419DD2D45494}" destId="{E001EE87-3A1B-9444-8422-0200BD7419F3}" srcOrd="3" destOrd="0" presId="urn:microsoft.com/office/officeart/2005/8/layout/cycle3"/>
    <dgm:cxn modelId="{48D22C2E-F799-8545-BC94-D2F1C9E3BFE5}" type="presParOf" srcId="{1528D4FA-C49E-314A-A0E9-419DD2D45494}" destId="{E7977CEC-0538-234B-A0B1-DFA08A9DAFEF}" srcOrd="4" destOrd="0" presId="urn:microsoft.com/office/officeart/2005/8/layout/cycle3"/>
    <dgm:cxn modelId="{989F52EF-E9C1-0B4A-914E-D9E831E5E7BC}" type="presParOf" srcId="{1528D4FA-C49E-314A-A0E9-419DD2D45494}" destId="{42CC5CB7-536C-2549-99BA-48F1FB3C02AE}"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68C4-2639-7240-B231-5DEF973064D9}">
      <dsp:nvSpPr>
        <dsp:cNvPr id="0" name=""/>
        <dsp:cNvSpPr/>
      </dsp:nvSpPr>
      <dsp:spPr>
        <a:xfrm>
          <a:off x="1820669" y="-28095"/>
          <a:ext cx="4588260" cy="4588260"/>
        </a:xfrm>
        <a:prstGeom prst="circularArrow">
          <a:avLst>
            <a:gd name="adj1" fmla="val 5544"/>
            <a:gd name="adj2" fmla="val 330680"/>
            <a:gd name="adj3" fmla="val 13765833"/>
            <a:gd name="adj4" fmla="val 17392109"/>
            <a:gd name="adj5" fmla="val 575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C9C0F72-3C13-D941-9A0E-DFF03C238446}">
      <dsp:nvSpPr>
        <dsp:cNvPr id="0" name=""/>
        <dsp:cNvSpPr/>
      </dsp:nvSpPr>
      <dsp:spPr>
        <a:xfrm>
          <a:off x="3035870" y="1275"/>
          <a:ext cx="2157858" cy="1078929"/>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Engaging the Attributed Population</a:t>
          </a:r>
        </a:p>
      </dsp:txBody>
      <dsp:txXfrm>
        <a:off x="3088539" y="53944"/>
        <a:ext cx="2052520" cy="973591"/>
      </dsp:txXfrm>
    </dsp:sp>
    <dsp:sp modelId="{970828B0-A8D4-9649-98A1-5A05D7D2F4ED}">
      <dsp:nvSpPr>
        <dsp:cNvPr id="0" name=""/>
        <dsp:cNvSpPr/>
      </dsp:nvSpPr>
      <dsp:spPr>
        <a:xfrm>
          <a:off x="4896721" y="1353262"/>
          <a:ext cx="2157858" cy="1078929"/>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Breaking Down Barriers to Access</a:t>
          </a:r>
        </a:p>
      </dsp:txBody>
      <dsp:txXfrm>
        <a:off x="4949390" y="1405931"/>
        <a:ext cx="2052520" cy="973591"/>
      </dsp:txXfrm>
    </dsp:sp>
    <dsp:sp modelId="{E001EE87-3A1B-9444-8422-0200BD7419F3}">
      <dsp:nvSpPr>
        <dsp:cNvPr id="0" name=""/>
        <dsp:cNvSpPr/>
      </dsp:nvSpPr>
      <dsp:spPr>
        <a:xfrm>
          <a:off x="4185939" y="3540823"/>
          <a:ext cx="2157858" cy="1078929"/>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Supporting Patient Self-Management</a:t>
          </a:r>
        </a:p>
      </dsp:txBody>
      <dsp:txXfrm>
        <a:off x="4238608" y="3593492"/>
        <a:ext cx="2052520" cy="973591"/>
      </dsp:txXfrm>
    </dsp:sp>
    <dsp:sp modelId="{E7977CEC-0538-234B-A0B1-DFA08A9DAFEF}">
      <dsp:nvSpPr>
        <dsp:cNvPr id="0" name=""/>
        <dsp:cNvSpPr/>
      </dsp:nvSpPr>
      <dsp:spPr>
        <a:xfrm>
          <a:off x="1885801" y="3540823"/>
          <a:ext cx="2157858" cy="107892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Identifying and Managing High Utilizers</a:t>
          </a:r>
        </a:p>
      </dsp:txBody>
      <dsp:txXfrm>
        <a:off x="1938470" y="3593492"/>
        <a:ext cx="2052520" cy="973591"/>
      </dsp:txXfrm>
    </dsp:sp>
    <dsp:sp modelId="{42CC5CB7-536C-2549-99BA-48F1FB3C02AE}">
      <dsp:nvSpPr>
        <dsp:cNvPr id="0" name=""/>
        <dsp:cNvSpPr/>
      </dsp:nvSpPr>
      <dsp:spPr>
        <a:xfrm>
          <a:off x="1175019" y="1353262"/>
          <a:ext cx="2157858" cy="1078929"/>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Baselining and Benchmarking with Data</a:t>
          </a:r>
        </a:p>
      </dsp:txBody>
      <dsp:txXfrm>
        <a:off x="1227688" y="1405931"/>
        <a:ext cx="2052520" cy="97359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F74D3B-E5D2-794F-BD7D-67A2F24DEAB3}" type="datetimeFigureOut">
              <a:rPr lang="en-US" smtClean="0"/>
              <a:pPr/>
              <a:t>10/1/2016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830014-8AC6-7D43-87A1-D5519264A3E1}" type="slidenum">
              <a:rPr lang="en-US" smtClean="0"/>
              <a:pPr/>
              <a:t>‹#›</a:t>
            </a:fld>
            <a:endParaRPr lang="en-US"/>
          </a:p>
        </p:txBody>
      </p:sp>
    </p:spTree>
    <p:extLst>
      <p:ext uri="{BB962C8B-B14F-4D97-AF65-F5344CB8AC3E}">
        <p14:creationId xmlns:p14="http://schemas.microsoft.com/office/powerpoint/2010/main" val="3024763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81EAB-2DAD-434B-884D-CF4E3E2510E3}" type="datetimeFigureOut">
              <a:rPr lang="en-US" smtClean="0"/>
              <a:pPr/>
              <a:t>10/1/2016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74A2B-2A19-8C45-90CA-E492C3B9CEFF}" type="slidenum">
              <a:rPr lang="en-US" smtClean="0"/>
              <a:pPr/>
              <a:t>‹#›</a:t>
            </a:fld>
            <a:endParaRPr lang="en-US"/>
          </a:p>
        </p:txBody>
      </p:sp>
    </p:spTree>
    <p:extLst>
      <p:ext uri="{BB962C8B-B14F-4D97-AF65-F5344CB8AC3E}">
        <p14:creationId xmlns:p14="http://schemas.microsoft.com/office/powerpoint/2010/main" val="15280866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74A2B-2A19-8C45-90CA-E492C3B9CEFF}" type="slidenum">
              <a:rPr lang="en-US" smtClean="0"/>
              <a:pPr/>
              <a:t>2</a:t>
            </a:fld>
            <a:endParaRPr lang="en-US"/>
          </a:p>
        </p:txBody>
      </p:sp>
    </p:spTree>
    <p:extLst>
      <p:ext uri="{BB962C8B-B14F-4D97-AF65-F5344CB8AC3E}">
        <p14:creationId xmlns:p14="http://schemas.microsoft.com/office/powerpoint/2010/main" val="361067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74A2B-2A19-8C45-90CA-E492C3B9CEFF}" type="slidenum">
              <a:rPr lang="en-US" smtClean="0"/>
              <a:pPr/>
              <a:t>4</a:t>
            </a:fld>
            <a:endParaRPr lang="en-US"/>
          </a:p>
        </p:txBody>
      </p:sp>
    </p:spTree>
    <p:extLst>
      <p:ext uri="{BB962C8B-B14F-4D97-AF65-F5344CB8AC3E}">
        <p14:creationId xmlns:p14="http://schemas.microsoft.com/office/powerpoint/2010/main" val="105611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andy@starlingadvisors.com" TargetMode="External"/><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hyperlink" Target="mailto:amanda@starlingadvisors.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4000">
              <a:schemeClr val="tx1">
                <a:lumMod val="50000"/>
                <a:lumOff val="50000"/>
              </a:schemeClr>
            </a:gs>
            <a:gs pos="35000">
              <a:srgbClr val="F4F5E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1" y="361110"/>
            <a:ext cx="5208188" cy="2029695"/>
          </a:xfrm>
        </p:spPr>
        <p:txBody>
          <a:bodyPr>
            <a:noAutofit/>
          </a:bodyPr>
          <a:lstStyle>
            <a:lvl1pPr algn="dist">
              <a:defRPr sz="4800">
                <a:solidFill>
                  <a:srgbClr val="113654"/>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457200" y="2402908"/>
            <a:ext cx="5208189" cy="1283354"/>
          </a:xfrm>
        </p:spPr>
        <p:txBody>
          <a:bodyPr>
            <a:normAutofit/>
          </a:bodyPr>
          <a:lstStyle>
            <a:lvl1pPr marL="0" indent="0" algn="l">
              <a:buNone/>
              <a:defRPr sz="2000">
                <a:solidFill>
                  <a:srgbClr val="11365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1" y="3686261"/>
            <a:ext cx="2133600" cy="365125"/>
          </a:xfrm>
        </p:spPr>
        <p:txBody>
          <a:bodyPr/>
          <a:lstStyle>
            <a:lvl1pPr>
              <a:defRPr sz="1800">
                <a:solidFill>
                  <a:srgbClr val="113654"/>
                </a:solidFill>
              </a:defRPr>
            </a:lvl1pPr>
          </a:lstStyle>
          <a:p>
            <a:fld id="{5181D66B-B263-2443-B8CC-6D6F58728A91}" type="datetime1">
              <a:rPr lang="en-US" smtClean="0"/>
              <a:pPr/>
              <a:t>10/1/2016</a:t>
            </a:fld>
            <a:endParaRPr lang="en-US" dirty="0"/>
          </a:p>
        </p:txBody>
      </p:sp>
      <p:sp>
        <p:nvSpPr>
          <p:cNvPr id="7" name="Rectangle 6"/>
          <p:cNvSpPr/>
          <p:nvPr/>
        </p:nvSpPr>
        <p:spPr>
          <a:xfrm>
            <a:off x="0" y="4635794"/>
            <a:ext cx="9144000" cy="2222206"/>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ogo_Original_Transparenc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15524"/>
            <a:ext cx="3449039" cy="1121167"/>
          </a:xfrm>
          <a:prstGeom prst="rect">
            <a:avLst/>
          </a:prstGeom>
        </p:spPr>
      </p:pic>
      <p:sp>
        <p:nvSpPr>
          <p:cNvPr id="9" name="TextBox 8"/>
          <p:cNvSpPr txBox="1"/>
          <p:nvPr/>
        </p:nvSpPr>
        <p:spPr>
          <a:xfrm>
            <a:off x="5304299" y="5605694"/>
            <a:ext cx="3735420" cy="830997"/>
          </a:xfrm>
          <a:prstGeom prst="rect">
            <a:avLst/>
          </a:prstGeom>
          <a:noFill/>
        </p:spPr>
        <p:txBody>
          <a:bodyPr wrap="square" rtlCol="0">
            <a:spAutoFit/>
          </a:bodyPr>
          <a:lstStyle/>
          <a:p>
            <a:r>
              <a:rPr lang="en-US" sz="1200" dirty="0">
                <a:solidFill>
                  <a:srgbClr val="EE7C25"/>
                </a:solidFill>
                <a:latin typeface="Rockwell"/>
                <a:cs typeface="Rockwell"/>
              </a:rPr>
              <a:t>Contact Us</a:t>
            </a:r>
          </a:p>
          <a:p>
            <a:r>
              <a:rPr lang="en-US" sz="1200" dirty="0">
                <a:solidFill>
                  <a:srgbClr val="113654"/>
                </a:solidFill>
                <a:latin typeface="Rockwell"/>
                <a:cs typeface="Rockwell"/>
              </a:rPr>
              <a:t>Andrew Principe</a:t>
            </a:r>
          </a:p>
          <a:p>
            <a:r>
              <a:rPr lang="en-US" sz="1200" dirty="0">
                <a:solidFill>
                  <a:srgbClr val="113654"/>
                </a:solidFill>
                <a:latin typeface="Rockwell"/>
                <a:cs typeface="Rockwell"/>
              </a:rPr>
              <a:t>PO Box 410221,</a:t>
            </a:r>
            <a:r>
              <a:rPr lang="en-US" sz="1200" baseline="0" dirty="0">
                <a:solidFill>
                  <a:srgbClr val="113654"/>
                </a:solidFill>
                <a:latin typeface="Rockwell"/>
                <a:cs typeface="Rockwell"/>
              </a:rPr>
              <a:t> </a:t>
            </a:r>
            <a:r>
              <a:rPr lang="en-US" sz="1200" dirty="0">
                <a:solidFill>
                  <a:srgbClr val="113654"/>
                </a:solidFill>
                <a:latin typeface="Rockwell"/>
                <a:cs typeface="Rockwell"/>
              </a:rPr>
              <a:t>Cambridge, MA 02141</a:t>
            </a:r>
          </a:p>
          <a:p>
            <a:r>
              <a:rPr lang="en-US" sz="1200" dirty="0">
                <a:solidFill>
                  <a:srgbClr val="113654"/>
                </a:solidFill>
                <a:latin typeface="Rockwell"/>
                <a:cs typeface="Rockwell"/>
              </a:rPr>
              <a:t>P.</a:t>
            </a:r>
            <a:r>
              <a:rPr lang="en-US" sz="1200" baseline="0" dirty="0">
                <a:solidFill>
                  <a:srgbClr val="113654"/>
                </a:solidFill>
                <a:latin typeface="Rockwell"/>
                <a:cs typeface="Rockwell"/>
              </a:rPr>
              <a:t> </a:t>
            </a:r>
            <a:r>
              <a:rPr lang="en-US" sz="1200" dirty="0">
                <a:solidFill>
                  <a:srgbClr val="113654"/>
                </a:solidFill>
                <a:latin typeface="Rockwell"/>
                <a:cs typeface="Rockwell"/>
              </a:rPr>
              <a:t>617.863.7807</a:t>
            </a:r>
            <a:r>
              <a:rPr lang="en-US" sz="1200" baseline="0" dirty="0">
                <a:solidFill>
                  <a:srgbClr val="113654"/>
                </a:solidFill>
                <a:latin typeface="Rockwell"/>
                <a:cs typeface="Rockwell"/>
              </a:rPr>
              <a:t> / andy@starlingadvisors.com</a:t>
            </a:r>
            <a:r>
              <a:rPr lang="en-US" sz="1200" dirty="0">
                <a:latin typeface="Rockwell"/>
                <a:cs typeface="Rockwell"/>
              </a:rPr>
              <a:t> </a:t>
            </a:r>
          </a:p>
        </p:txBody>
      </p:sp>
      <p:sp>
        <p:nvSpPr>
          <p:cNvPr id="10" name="Rectangle 9"/>
          <p:cNvSpPr/>
          <p:nvPr/>
        </p:nvSpPr>
        <p:spPr>
          <a:xfrm>
            <a:off x="0" y="6612071"/>
            <a:ext cx="9144000" cy="245929"/>
          </a:xfrm>
          <a:prstGeom prst="rect">
            <a:avLst/>
          </a:prstGeom>
          <a:solidFill>
            <a:srgbClr val="EE7C25"/>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113654"/>
                </a:solidFill>
              </a:rPr>
              <a:t>Copyright</a:t>
            </a:r>
            <a:r>
              <a:rPr lang="en-US" sz="900" baseline="0" dirty="0">
                <a:solidFill>
                  <a:srgbClr val="113654"/>
                </a:solidFill>
              </a:rPr>
              <a:t>, Starling Advisors LLC, 2012.  All rights reserved.</a:t>
            </a:r>
            <a:endParaRPr lang="en-US" dirty="0">
              <a:solidFill>
                <a:srgbClr val="113654"/>
              </a:solidFill>
            </a:endParaRPr>
          </a:p>
        </p:txBody>
      </p:sp>
      <p:sp>
        <p:nvSpPr>
          <p:cNvPr id="11" name="Rectangle 10"/>
          <p:cNvSpPr/>
          <p:nvPr userDrawn="1"/>
        </p:nvSpPr>
        <p:spPr>
          <a:xfrm>
            <a:off x="0" y="4635794"/>
            <a:ext cx="9144000" cy="2222205"/>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Logo_Original_Transparency.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5315524"/>
            <a:ext cx="3449039" cy="1121167"/>
          </a:xfrm>
          <a:prstGeom prst="rect">
            <a:avLst/>
          </a:prstGeom>
        </p:spPr>
      </p:pic>
      <p:sp>
        <p:nvSpPr>
          <p:cNvPr id="13" name="TextBox 12"/>
          <p:cNvSpPr txBox="1"/>
          <p:nvPr userDrawn="1"/>
        </p:nvSpPr>
        <p:spPr>
          <a:xfrm>
            <a:off x="5304299" y="4715359"/>
            <a:ext cx="3735420" cy="1569660"/>
          </a:xfrm>
          <a:prstGeom prst="rect">
            <a:avLst/>
          </a:prstGeom>
          <a:noFill/>
        </p:spPr>
        <p:txBody>
          <a:bodyPr wrap="square" rtlCol="0">
            <a:spAutoFit/>
          </a:bodyPr>
          <a:lstStyle/>
          <a:p>
            <a:r>
              <a:rPr lang="en-US" sz="1200" dirty="0">
                <a:solidFill>
                  <a:srgbClr val="EE7C25"/>
                </a:solidFill>
                <a:latin typeface="Rockwell"/>
                <a:cs typeface="Rockwell"/>
              </a:rPr>
              <a:t>Contact Us</a:t>
            </a:r>
          </a:p>
          <a:p>
            <a:r>
              <a:rPr lang="en-US" sz="1200" dirty="0">
                <a:solidFill>
                  <a:srgbClr val="113654"/>
                </a:solidFill>
                <a:latin typeface="Rockwell"/>
                <a:cs typeface="Rockwell"/>
              </a:rPr>
              <a:t>Andrew Principe</a:t>
            </a:r>
          </a:p>
          <a:p>
            <a:r>
              <a:rPr lang="en-US" sz="1200" dirty="0">
                <a:solidFill>
                  <a:srgbClr val="113654"/>
                </a:solidFill>
                <a:latin typeface="Rockwell"/>
                <a:cs typeface="Rockwell"/>
              </a:rPr>
              <a:t>4035 Washington Ave., New Orleans, LA 70125</a:t>
            </a:r>
          </a:p>
          <a:p>
            <a:r>
              <a:rPr lang="en-US" sz="1200" dirty="0">
                <a:solidFill>
                  <a:srgbClr val="113654"/>
                </a:solidFill>
                <a:latin typeface="Rockwell"/>
                <a:cs typeface="Rockwell"/>
              </a:rPr>
              <a:t>P.</a:t>
            </a:r>
            <a:r>
              <a:rPr lang="en-US" sz="1200" baseline="0" dirty="0">
                <a:solidFill>
                  <a:srgbClr val="113654"/>
                </a:solidFill>
                <a:latin typeface="Rockwell"/>
                <a:cs typeface="Rockwell"/>
              </a:rPr>
              <a:t> </a:t>
            </a:r>
            <a:r>
              <a:rPr lang="en-US" sz="1200" dirty="0">
                <a:solidFill>
                  <a:srgbClr val="113654"/>
                </a:solidFill>
                <a:latin typeface="Rockwell"/>
                <a:cs typeface="Rockwell"/>
              </a:rPr>
              <a:t>617.863.7807</a:t>
            </a:r>
            <a:r>
              <a:rPr lang="en-US" sz="1200" baseline="0" dirty="0">
                <a:solidFill>
                  <a:srgbClr val="113654"/>
                </a:solidFill>
                <a:latin typeface="Rockwell"/>
                <a:cs typeface="Rockwell"/>
              </a:rPr>
              <a:t> / </a:t>
            </a:r>
            <a:r>
              <a:rPr lang="en-US" sz="1200" baseline="0" dirty="0">
                <a:solidFill>
                  <a:srgbClr val="113654"/>
                </a:solidFill>
                <a:latin typeface="Rockwell"/>
                <a:cs typeface="Rockwell"/>
                <a:hlinkClick r:id="rId3"/>
              </a:rPr>
              <a:t>andy@starlingadvisors.com</a:t>
            </a:r>
            <a:endParaRPr lang="en-US" sz="1200" baseline="0" dirty="0">
              <a:solidFill>
                <a:schemeClr val="tx1"/>
              </a:solidFill>
              <a:latin typeface="Rockwell"/>
              <a:cs typeface="Rockwell"/>
            </a:endParaRPr>
          </a:p>
          <a:p>
            <a:endParaRPr lang="en-US" sz="1200" dirty="0">
              <a:latin typeface="Rockwell"/>
              <a:cs typeface="Rockwell"/>
            </a:endParaRPr>
          </a:p>
          <a:p>
            <a:r>
              <a:rPr lang="en-US" sz="1200" dirty="0">
                <a:solidFill>
                  <a:srgbClr val="113654"/>
                </a:solidFill>
                <a:latin typeface="Rockwell"/>
                <a:cs typeface="Rockwell"/>
              </a:rPr>
              <a:t>Amanda Stangis, MPH</a:t>
            </a:r>
          </a:p>
          <a:p>
            <a:r>
              <a:rPr lang="en-US" sz="1200" dirty="0">
                <a:solidFill>
                  <a:srgbClr val="113654"/>
                </a:solidFill>
                <a:latin typeface="Rockwell"/>
                <a:cs typeface="Rockwell"/>
              </a:rPr>
              <a:t>P.</a:t>
            </a:r>
            <a:r>
              <a:rPr lang="en-US" sz="1200" baseline="0" dirty="0">
                <a:solidFill>
                  <a:srgbClr val="113654"/>
                </a:solidFill>
                <a:latin typeface="Rockwell"/>
                <a:cs typeface="Rockwell"/>
              </a:rPr>
              <a:t> </a:t>
            </a:r>
            <a:r>
              <a:rPr lang="en-US" sz="1200" dirty="0">
                <a:solidFill>
                  <a:srgbClr val="113654"/>
                </a:solidFill>
                <a:latin typeface="Rockwell"/>
                <a:cs typeface="Rockwell"/>
              </a:rPr>
              <a:t>916.832.2595</a:t>
            </a:r>
            <a:r>
              <a:rPr lang="en-US" sz="1200" baseline="0" dirty="0">
                <a:solidFill>
                  <a:srgbClr val="113654"/>
                </a:solidFill>
                <a:latin typeface="Rockwell"/>
                <a:cs typeface="Rockwell"/>
              </a:rPr>
              <a:t> / </a:t>
            </a:r>
            <a:r>
              <a:rPr lang="en-US" sz="1200" baseline="0" dirty="0">
                <a:solidFill>
                  <a:srgbClr val="113654"/>
                </a:solidFill>
                <a:latin typeface="Rockwell"/>
                <a:cs typeface="Rockwell"/>
                <a:hlinkClick r:id="rId4"/>
              </a:rPr>
              <a:t>amanda@starlingadvisors.com</a:t>
            </a:r>
            <a:endParaRPr lang="en-US" sz="1200" baseline="0" dirty="0">
              <a:solidFill>
                <a:schemeClr val="tx1"/>
              </a:solidFill>
              <a:latin typeface="Rockwell"/>
              <a:cs typeface="Rockwell"/>
            </a:endParaRPr>
          </a:p>
          <a:p>
            <a:endParaRPr lang="en-US" sz="1200" dirty="0">
              <a:latin typeface="Rockwell"/>
              <a:cs typeface="Rockwell"/>
            </a:endParaRPr>
          </a:p>
        </p:txBody>
      </p:sp>
      <p:sp>
        <p:nvSpPr>
          <p:cNvPr id="14" name="Rectangle 13"/>
          <p:cNvSpPr/>
          <p:nvPr userDrawn="1"/>
        </p:nvSpPr>
        <p:spPr>
          <a:xfrm>
            <a:off x="0" y="6612071"/>
            <a:ext cx="9144000" cy="245929"/>
          </a:xfrm>
          <a:prstGeom prst="rect">
            <a:avLst/>
          </a:prstGeom>
          <a:solidFill>
            <a:srgbClr val="EE7C25"/>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113654"/>
                </a:solidFill>
              </a:rPr>
              <a:t>Copyright</a:t>
            </a:r>
            <a:r>
              <a:rPr lang="en-US" sz="900" baseline="0" dirty="0">
                <a:solidFill>
                  <a:srgbClr val="113654"/>
                </a:solidFill>
              </a:rPr>
              <a:t>, Starling Advisors LLC, 2016.  All rights reserved.</a:t>
            </a:r>
            <a:endParaRPr lang="en-US" dirty="0">
              <a:solidFill>
                <a:srgbClr val="113654"/>
              </a:solidFill>
            </a:endParaRPr>
          </a:p>
        </p:txBody>
      </p:sp>
      <p:sp>
        <p:nvSpPr>
          <p:cNvPr id="15" name="TextBox 14"/>
          <p:cNvSpPr txBox="1"/>
          <p:nvPr userDrawn="1"/>
        </p:nvSpPr>
        <p:spPr>
          <a:xfrm>
            <a:off x="4975339" y="6552343"/>
            <a:ext cx="4098188" cy="338554"/>
          </a:xfrm>
          <a:prstGeom prst="rect">
            <a:avLst/>
          </a:prstGeom>
          <a:noFill/>
        </p:spPr>
        <p:txBody>
          <a:bodyPr wrap="square" rtlCol="0">
            <a:spAutoFit/>
          </a:bodyPr>
          <a:lstStyle/>
          <a:p>
            <a:pPr algn="r"/>
            <a:r>
              <a:rPr lang="en-US" sz="1600" dirty="0"/>
              <a:t>PROPRIETARY AND CONFIDENTIAL</a:t>
            </a:r>
          </a:p>
        </p:txBody>
      </p:sp>
    </p:spTree>
    <p:extLst>
      <p:ext uri="{BB962C8B-B14F-4D97-AF65-F5344CB8AC3E}">
        <p14:creationId xmlns:p14="http://schemas.microsoft.com/office/powerpoint/2010/main" val="3490300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821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769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172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5865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62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284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722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55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110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458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lumMod val="50000"/>
                <a:lumOff val="50000"/>
              </a:schemeClr>
            </a:gs>
            <a:gs pos="75000">
              <a:srgbClr val="F4F5E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91D42-264D-9C4F-B6EE-F44252D93D9E}" type="datetime1">
              <a:rPr lang="en-US" smtClean="0"/>
              <a:pPr/>
              <a:t>10/1/2016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67E1E-EABE-A44A-A5AC-1F4871C02D6C}" type="slidenum">
              <a:rPr lang="en-US" smtClean="0"/>
              <a:pPr/>
              <a:t>‹#›</a:t>
            </a:fld>
            <a:endParaRPr lang="en-US"/>
          </a:p>
        </p:txBody>
      </p:sp>
      <p:sp>
        <p:nvSpPr>
          <p:cNvPr id="8" name="Rectangle 7"/>
          <p:cNvSpPr/>
          <p:nvPr/>
        </p:nvSpPr>
        <p:spPr>
          <a:xfrm>
            <a:off x="0" y="6106286"/>
            <a:ext cx="9144000" cy="751713"/>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6612071"/>
            <a:ext cx="9144000" cy="245929"/>
          </a:xfrm>
          <a:prstGeom prst="rect">
            <a:avLst/>
          </a:prstGeom>
          <a:solidFill>
            <a:srgbClr val="EE7C25"/>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sz="900" dirty="0">
                <a:solidFill>
                  <a:srgbClr val="113654"/>
                </a:solidFill>
              </a:rPr>
              <a:t>Copyright</a:t>
            </a:r>
            <a:r>
              <a:rPr lang="en-US" sz="900" baseline="0" dirty="0">
                <a:solidFill>
                  <a:srgbClr val="113654"/>
                </a:solidFill>
              </a:rPr>
              <a:t>, Starling Advisors LLC, 2016.  All rights reserved.</a:t>
            </a:r>
            <a:endParaRPr lang="en-US" dirty="0">
              <a:solidFill>
                <a:srgbClr val="113654"/>
              </a:solidFill>
            </a:endParaRPr>
          </a:p>
        </p:txBody>
      </p:sp>
      <p:sp>
        <p:nvSpPr>
          <p:cNvPr id="10" name="Rounded Rectangle 9"/>
          <p:cNvSpPr/>
          <p:nvPr/>
        </p:nvSpPr>
        <p:spPr>
          <a:xfrm>
            <a:off x="8747860" y="6220859"/>
            <a:ext cx="274320" cy="274320"/>
          </a:xfrm>
          <a:prstGeom prst="roundRect">
            <a:avLst/>
          </a:prstGeom>
          <a:solidFill>
            <a:srgbClr val="EE7C2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Logo_Original_Transparency.g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476" y="6138185"/>
            <a:ext cx="1423503" cy="462733"/>
          </a:xfrm>
          <a:prstGeom prst="rect">
            <a:avLst/>
          </a:prstGeom>
        </p:spPr>
      </p:pic>
      <p:sp>
        <p:nvSpPr>
          <p:cNvPr id="12" name="Slide Number Placeholder 5"/>
          <p:cNvSpPr txBox="1">
            <a:spLocks/>
          </p:cNvSpPr>
          <p:nvPr/>
        </p:nvSpPr>
        <p:spPr>
          <a:xfrm>
            <a:off x="8598263" y="6187218"/>
            <a:ext cx="475264"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BCB67E1E-EABE-A44A-A5AC-1F4871C02D6C}" type="slidenum">
              <a:rPr lang="en-US" sz="1400" smtClean="0"/>
              <a:pPr algn="r"/>
              <a:t>‹#›</a:t>
            </a:fld>
            <a:endParaRPr lang="en-US" dirty="0"/>
          </a:p>
        </p:txBody>
      </p:sp>
      <p:sp>
        <p:nvSpPr>
          <p:cNvPr id="13" name="TextBox 12"/>
          <p:cNvSpPr txBox="1"/>
          <p:nvPr userDrawn="1"/>
        </p:nvSpPr>
        <p:spPr>
          <a:xfrm>
            <a:off x="4975339" y="6552343"/>
            <a:ext cx="4098188" cy="338554"/>
          </a:xfrm>
          <a:prstGeom prst="rect">
            <a:avLst/>
          </a:prstGeom>
          <a:noFill/>
        </p:spPr>
        <p:txBody>
          <a:bodyPr wrap="square" rtlCol="0">
            <a:spAutoFit/>
          </a:bodyPr>
          <a:lstStyle/>
          <a:p>
            <a:pPr algn="r"/>
            <a:r>
              <a:rPr lang="en-US" sz="1600" dirty="0"/>
              <a:t>PROPRIETARY AND CONFIDENTIAL</a:t>
            </a:r>
          </a:p>
        </p:txBody>
      </p:sp>
    </p:spTree>
    <p:extLst>
      <p:ext uri="{BB962C8B-B14F-4D97-AF65-F5344CB8AC3E}">
        <p14:creationId xmlns:p14="http://schemas.microsoft.com/office/powerpoint/2010/main" val="970682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rgbClr val="113654"/>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rgbClr val="113654"/>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113654"/>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11365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11365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11365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187" y="820188"/>
            <a:ext cx="5208188" cy="2029695"/>
          </a:xfrm>
        </p:spPr>
        <p:txBody>
          <a:bodyPr/>
          <a:lstStyle/>
          <a:p>
            <a:pPr algn="l"/>
            <a:r>
              <a:rPr lang="en-US" sz="3200" dirty="0">
                <a:solidFill>
                  <a:schemeClr val="tx2"/>
                </a:solidFill>
              </a:rPr>
              <a:t>Value Based Reimbursement:</a:t>
            </a:r>
            <a:br>
              <a:rPr lang="en-US" sz="3200" dirty="0">
                <a:solidFill>
                  <a:schemeClr val="tx2"/>
                </a:solidFill>
              </a:rPr>
            </a:br>
            <a:r>
              <a:rPr lang="en-US" sz="3200" dirty="0">
                <a:solidFill>
                  <a:schemeClr val="accent6"/>
                </a:solidFill>
              </a:rPr>
              <a:t>Clinical Considerations</a:t>
            </a:r>
          </a:p>
        </p:txBody>
      </p:sp>
      <p:sp>
        <p:nvSpPr>
          <p:cNvPr id="5" name="TextBox 4"/>
          <p:cNvSpPr txBox="1"/>
          <p:nvPr/>
        </p:nvSpPr>
        <p:spPr>
          <a:xfrm>
            <a:off x="6446964" y="255793"/>
            <a:ext cx="2409957" cy="400110"/>
          </a:xfrm>
          <a:prstGeom prst="rect">
            <a:avLst/>
          </a:prstGeom>
          <a:noFill/>
        </p:spPr>
        <p:txBody>
          <a:bodyPr wrap="square" rtlCol="0">
            <a:spAutoFit/>
          </a:bodyPr>
          <a:lstStyle/>
          <a:p>
            <a:r>
              <a:rPr lang="en-US" sz="2000" b="1" dirty="0">
                <a:solidFill>
                  <a:srgbClr val="EE7C25"/>
                </a:solidFill>
                <a:latin typeface="Arial"/>
                <a:cs typeface="Arial"/>
              </a:rPr>
              <a:t>October 12</a:t>
            </a:r>
            <a:r>
              <a:rPr lang="en-US" sz="2000" b="1">
                <a:solidFill>
                  <a:srgbClr val="EE7C25"/>
                </a:solidFill>
                <a:latin typeface="Arial"/>
                <a:cs typeface="Arial"/>
              </a:rPr>
              <a:t>, 2016</a:t>
            </a:r>
            <a:endParaRPr lang="en-US" sz="2000" b="1" dirty="0">
              <a:solidFill>
                <a:srgbClr val="EE7C25"/>
              </a:solidFill>
              <a:latin typeface="Arial"/>
              <a:cs typeface="Arial"/>
            </a:endParaRPr>
          </a:p>
        </p:txBody>
      </p:sp>
      <p:pic>
        <p:nvPicPr>
          <p:cNvPr id="7" name="Picture 6"/>
          <p:cNvPicPr>
            <a:picLocks noChangeAspect="1"/>
          </p:cNvPicPr>
          <p:nvPr/>
        </p:nvPicPr>
        <p:blipFill>
          <a:blip r:embed="rId2"/>
          <a:stretch>
            <a:fillRect/>
          </a:stretch>
        </p:blipFill>
        <p:spPr>
          <a:xfrm>
            <a:off x="390187" y="3090884"/>
            <a:ext cx="6592186" cy="1172715"/>
          </a:xfrm>
          <a:prstGeom prst="rect">
            <a:avLst/>
          </a:prstGeom>
        </p:spPr>
      </p:pic>
    </p:spTree>
    <p:extLst>
      <p:ext uri="{BB962C8B-B14F-4D97-AF65-F5344CB8AC3E}">
        <p14:creationId xmlns:p14="http://schemas.microsoft.com/office/powerpoint/2010/main" val="127481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5292" y="2346076"/>
            <a:ext cx="6430803" cy="1536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TextBox 5"/>
          <p:cNvSpPr txBox="1"/>
          <p:nvPr/>
        </p:nvSpPr>
        <p:spPr>
          <a:xfrm>
            <a:off x="1680415" y="2910949"/>
            <a:ext cx="1153026"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Value</a:t>
            </a:r>
            <a:endParaRPr lang="en-US" sz="1350" dirty="0">
              <a:solidFill>
                <a:srgbClr val="113654"/>
              </a:solidFill>
              <a:latin typeface="Love Ya Like A Sister"/>
              <a:cs typeface="Love Ya Like A Sister"/>
            </a:endParaRPr>
          </a:p>
        </p:txBody>
      </p:sp>
      <p:sp>
        <p:nvSpPr>
          <p:cNvPr id="7" name="TextBox 6"/>
          <p:cNvSpPr txBox="1"/>
          <p:nvPr/>
        </p:nvSpPr>
        <p:spPr>
          <a:xfrm>
            <a:off x="2536315" y="2904937"/>
            <a:ext cx="346938"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a:t>
            </a:r>
            <a:endParaRPr lang="en-US" sz="1350" dirty="0">
              <a:solidFill>
                <a:srgbClr val="113654"/>
              </a:solidFill>
              <a:latin typeface="Love Ya Like A Sister"/>
              <a:cs typeface="Love Ya Like A Sister"/>
            </a:endParaRPr>
          </a:p>
        </p:txBody>
      </p:sp>
      <p:sp>
        <p:nvSpPr>
          <p:cNvPr id="8" name="TextBox 7"/>
          <p:cNvSpPr txBox="1"/>
          <p:nvPr/>
        </p:nvSpPr>
        <p:spPr>
          <a:xfrm>
            <a:off x="3144713" y="2682913"/>
            <a:ext cx="1851660"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Outcomes</a:t>
            </a:r>
            <a:endParaRPr lang="en-US" sz="1350" dirty="0">
              <a:solidFill>
                <a:srgbClr val="113654"/>
              </a:solidFill>
              <a:latin typeface="Love Ya Like A Sister"/>
              <a:cs typeface="Love Ya Like A Sister"/>
            </a:endParaRPr>
          </a:p>
        </p:txBody>
      </p:sp>
      <p:cxnSp>
        <p:nvCxnSpPr>
          <p:cNvPr id="9" name="Straight Connector 8"/>
          <p:cNvCxnSpPr/>
          <p:nvPr/>
        </p:nvCxnSpPr>
        <p:spPr>
          <a:xfrm>
            <a:off x="2983831" y="3105405"/>
            <a:ext cx="2369715" cy="0"/>
          </a:xfrm>
          <a:prstGeom prst="line">
            <a:avLst/>
          </a:prstGeom>
          <a:ln>
            <a:solidFill>
              <a:srgbClr val="113654"/>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759312" y="3132917"/>
            <a:ext cx="2948911" cy="369332"/>
          </a:xfrm>
          <a:prstGeom prst="rect">
            <a:avLst/>
          </a:prstGeom>
          <a:noFill/>
        </p:spPr>
        <p:txBody>
          <a:bodyPr wrap="square" rtlCol="0">
            <a:spAutoFit/>
          </a:bodyPr>
          <a:lstStyle/>
          <a:p>
            <a:pPr algn="ctr"/>
            <a:r>
              <a:rPr lang="en-US" dirty="0">
                <a:solidFill>
                  <a:srgbClr val="113654"/>
                </a:solidFill>
                <a:latin typeface="Love Ya Like A Sister"/>
                <a:cs typeface="Love Ya Like A Sister"/>
              </a:rPr>
              <a:t>Cost</a:t>
            </a:r>
            <a:r>
              <a:rPr lang="en-US" baseline="30000" dirty="0">
                <a:solidFill>
                  <a:srgbClr val="113654"/>
                </a:solidFill>
                <a:latin typeface="Love Ya Like A Sister"/>
                <a:cs typeface="Love Ya Like A Sister"/>
              </a:rPr>
              <a:t>(us)</a:t>
            </a:r>
            <a:r>
              <a:rPr lang="en-US" dirty="0">
                <a:solidFill>
                  <a:srgbClr val="113654"/>
                </a:solidFill>
                <a:latin typeface="Love Ya Like A Sister"/>
                <a:cs typeface="Love Ya Like A Sister"/>
              </a:rPr>
              <a:t> + Cost</a:t>
            </a:r>
            <a:r>
              <a:rPr lang="en-US" baseline="30000" dirty="0">
                <a:solidFill>
                  <a:srgbClr val="113654"/>
                </a:solidFill>
                <a:latin typeface="Love Ya Like A Sister"/>
                <a:cs typeface="Love Ya Like A Sister"/>
              </a:rPr>
              <a:t>(them)</a:t>
            </a:r>
            <a:endParaRPr lang="en-US" sz="1200" baseline="30000" dirty="0">
              <a:solidFill>
                <a:srgbClr val="113654"/>
              </a:solidFill>
              <a:latin typeface="Love Ya Like A Sister"/>
              <a:cs typeface="Love Ya Like A Sister"/>
            </a:endParaRPr>
          </a:p>
        </p:txBody>
      </p:sp>
      <p:sp>
        <p:nvSpPr>
          <p:cNvPr id="11" name="Double Brace 10"/>
          <p:cNvSpPr/>
          <p:nvPr/>
        </p:nvSpPr>
        <p:spPr>
          <a:xfrm>
            <a:off x="2759312" y="2586378"/>
            <a:ext cx="2880359" cy="1050197"/>
          </a:xfrm>
          <a:prstGeom prst="bracePair">
            <a:avLst/>
          </a:prstGeom>
          <a:ln>
            <a:solidFill>
              <a:srgbClr val="1136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113654"/>
              </a:solidFill>
            </a:endParaRPr>
          </a:p>
        </p:txBody>
      </p:sp>
      <p:sp>
        <p:nvSpPr>
          <p:cNvPr id="12" name="TextBox 11"/>
          <p:cNvSpPr txBox="1"/>
          <p:nvPr/>
        </p:nvSpPr>
        <p:spPr>
          <a:xfrm>
            <a:off x="5618707"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3" name="TextBox 12"/>
          <p:cNvSpPr txBox="1"/>
          <p:nvPr/>
        </p:nvSpPr>
        <p:spPr>
          <a:xfrm>
            <a:off x="6519692"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4" name="TextBox 13"/>
          <p:cNvSpPr txBox="1"/>
          <p:nvPr/>
        </p:nvSpPr>
        <p:spPr>
          <a:xfrm>
            <a:off x="5708222" y="2926576"/>
            <a:ext cx="952706" cy="415498"/>
          </a:xfrm>
          <a:prstGeom prst="rect">
            <a:avLst/>
          </a:prstGeom>
          <a:noFill/>
        </p:spPr>
        <p:txBody>
          <a:bodyPr wrap="square" rtlCol="0">
            <a:spAutoFit/>
          </a:bodyPr>
          <a:lstStyle/>
          <a:p>
            <a:pPr algn="ctr"/>
            <a:r>
              <a:rPr lang="en-US" sz="2100" b="1" dirty="0">
                <a:solidFill>
                  <a:srgbClr val="113654"/>
                </a:solidFill>
                <a:latin typeface="Love Ya Like A Sister"/>
                <a:cs typeface="Love Ya Like A Sister"/>
              </a:rPr>
              <a:t>Risk</a:t>
            </a:r>
          </a:p>
        </p:txBody>
      </p:sp>
      <p:sp>
        <p:nvSpPr>
          <p:cNvPr id="15" name="TextBox 14"/>
          <p:cNvSpPr txBox="1"/>
          <p:nvPr/>
        </p:nvSpPr>
        <p:spPr>
          <a:xfrm>
            <a:off x="6518928" y="2936709"/>
            <a:ext cx="1367167"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Scale</a:t>
            </a:r>
          </a:p>
        </p:txBody>
      </p:sp>
      <p:sp>
        <p:nvSpPr>
          <p:cNvPr id="16" name="TextBox 15"/>
          <p:cNvSpPr txBox="1"/>
          <p:nvPr/>
        </p:nvSpPr>
        <p:spPr>
          <a:xfrm>
            <a:off x="1425037" y="3675857"/>
            <a:ext cx="4772490" cy="230832"/>
          </a:xfrm>
          <a:prstGeom prst="rect">
            <a:avLst/>
          </a:prstGeom>
          <a:noFill/>
        </p:spPr>
        <p:txBody>
          <a:bodyPr wrap="square" rtlCol="0">
            <a:spAutoFit/>
          </a:bodyPr>
          <a:lstStyle/>
          <a:p>
            <a:r>
              <a:rPr lang="en-US" sz="900" dirty="0"/>
              <a:t>Copyright, Starling Advisors LLC, 2015.  All rights reserved.</a:t>
            </a:r>
          </a:p>
        </p:txBody>
      </p:sp>
      <p:sp>
        <p:nvSpPr>
          <p:cNvPr id="2" name="Content Placeholder 1"/>
          <p:cNvSpPr>
            <a:spLocks noGrp="1"/>
          </p:cNvSpPr>
          <p:nvPr>
            <p:ph idx="1"/>
          </p:nvPr>
        </p:nvSpPr>
        <p:spPr>
          <a:xfrm>
            <a:off x="628650" y="3936588"/>
            <a:ext cx="7886700" cy="1853427"/>
          </a:xfrm>
        </p:spPr>
        <p:txBody>
          <a:bodyPr>
            <a:normAutofit/>
          </a:bodyPr>
          <a:lstStyle/>
          <a:p>
            <a:r>
              <a:rPr lang="en-US" sz="1800" b="1" dirty="0"/>
              <a:t>Risk.</a:t>
            </a:r>
            <a:r>
              <a:rPr lang="en-US" sz="1800" dirty="0"/>
              <a:t> A measure of the impact of certain factors on cost of care.  For example, a population with high incidence of chronic disease has more underlying risk than a population of patients with no chronic diseases.  Your value is impacted by your ability to identify and address these risk factors.</a:t>
            </a:r>
          </a:p>
        </p:txBody>
      </p:sp>
      <p:sp>
        <p:nvSpPr>
          <p:cNvPr id="17" name="Title 1"/>
          <p:cNvSpPr>
            <a:spLocks noGrp="1"/>
          </p:cNvSpPr>
          <p:nvPr>
            <p:ph type="title"/>
          </p:nvPr>
        </p:nvSpPr>
        <p:spPr>
          <a:xfrm>
            <a:off x="628650" y="1131094"/>
            <a:ext cx="7886700" cy="994172"/>
          </a:xfrm>
        </p:spPr>
        <p:txBody>
          <a:bodyPr/>
          <a:lstStyle/>
          <a:p>
            <a:r>
              <a:rPr lang="en-US" dirty="0"/>
              <a:t>What is Value?</a:t>
            </a:r>
          </a:p>
        </p:txBody>
      </p:sp>
    </p:spTree>
    <p:extLst>
      <p:ext uri="{BB962C8B-B14F-4D97-AF65-F5344CB8AC3E}">
        <p14:creationId xmlns:p14="http://schemas.microsoft.com/office/powerpoint/2010/main" val="17250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5292" y="2346076"/>
            <a:ext cx="6430803" cy="1536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TextBox 5"/>
          <p:cNvSpPr txBox="1"/>
          <p:nvPr/>
        </p:nvSpPr>
        <p:spPr>
          <a:xfrm>
            <a:off x="1680415" y="2910949"/>
            <a:ext cx="1153026"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Value</a:t>
            </a:r>
            <a:endParaRPr lang="en-US" sz="1350" dirty="0">
              <a:solidFill>
                <a:srgbClr val="113654"/>
              </a:solidFill>
              <a:latin typeface="Love Ya Like A Sister"/>
              <a:cs typeface="Love Ya Like A Sister"/>
            </a:endParaRPr>
          </a:p>
        </p:txBody>
      </p:sp>
      <p:sp>
        <p:nvSpPr>
          <p:cNvPr id="7" name="TextBox 6"/>
          <p:cNvSpPr txBox="1"/>
          <p:nvPr/>
        </p:nvSpPr>
        <p:spPr>
          <a:xfrm>
            <a:off x="2536315" y="2904937"/>
            <a:ext cx="346938"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a:t>
            </a:r>
            <a:endParaRPr lang="en-US" sz="1350" dirty="0">
              <a:solidFill>
                <a:srgbClr val="113654"/>
              </a:solidFill>
              <a:latin typeface="Love Ya Like A Sister"/>
              <a:cs typeface="Love Ya Like A Sister"/>
            </a:endParaRPr>
          </a:p>
        </p:txBody>
      </p:sp>
      <p:sp>
        <p:nvSpPr>
          <p:cNvPr id="8" name="TextBox 7"/>
          <p:cNvSpPr txBox="1"/>
          <p:nvPr/>
        </p:nvSpPr>
        <p:spPr>
          <a:xfrm>
            <a:off x="3144713" y="2682913"/>
            <a:ext cx="1851660"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Outcomes</a:t>
            </a:r>
            <a:endParaRPr lang="en-US" sz="1350" dirty="0">
              <a:solidFill>
                <a:srgbClr val="113654"/>
              </a:solidFill>
              <a:latin typeface="Love Ya Like A Sister"/>
              <a:cs typeface="Love Ya Like A Sister"/>
            </a:endParaRPr>
          </a:p>
        </p:txBody>
      </p:sp>
      <p:cxnSp>
        <p:nvCxnSpPr>
          <p:cNvPr id="9" name="Straight Connector 8"/>
          <p:cNvCxnSpPr/>
          <p:nvPr/>
        </p:nvCxnSpPr>
        <p:spPr>
          <a:xfrm>
            <a:off x="2983831" y="3105405"/>
            <a:ext cx="2369715" cy="0"/>
          </a:xfrm>
          <a:prstGeom prst="line">
            <a:avLst/>
          </a:prstGeom>
          <a:ln>
            <a:solidFill>
              <a:srgbClr val="113654"/>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759312" y="3132917"/>
            <a:ext cx="2948911" cy="369332"/>
          </a:xfrm>
          <a:prstGeom prst="rect">
            <a:avLst/>
          </a:prstGeom>
          <a:noFill/>
        </p:spPr>
        <p:txBody>
          <a:bodyPr wrap="square" rtlCol="0">
            <a:spAutoFit/>
          </a:bodyPr>
          <a:lstStyle/>
          <a:p>
            <a:pPr algn="ctr"/>
            <a:r>
              <a:rPr lang="en-US" dirty="0">
                <a:solidFill>
                  <a:srgbClr val="113654"/>
                </a:solidFill>
                <a:latin typeface="Love Ya Like A Sister"/>
                <a:cs typeface="Love Ya Like A Sister"/>
              </a:rPr>
              <a:t>Cost</a:t>
            </a:r>
            <a:r>
              <a:rPr lang="en-US" baseline="30000" dirty="0">
                <a:solidFill>
                  <a:srgbClr val="113654"/>
                </a:solidFill>
                <a:latin typeface="Love Ya Like A Sister"/>
                <a:cs typeface="Love Ya Like A Sister"/>
              </a:rPr>
              <a:t>(us)</a:t>
            </a:r>
            <a:r>
              <a:rPr lang="en-US" dirty="0">
                <a:solidFill>
                  <a:srgbClr val="113654"/>
                </a:solidFill>
                <a:latin typeface="Love Ya Like A Sister"/>
                <a:cs typeface="Love Ya Like A Sister"/>
              </a:rPr>
              <a:t> + Cost</a:t>
            </a:r>
            <a:r>
              <a:rPr lang="en-US" baseline="30000" dirty="0">
                <a:solidFill>
                  <a:srgbClr val="113654"/>
                </a:solidFill>
                <a:latin typeface="Love Ya Like A Sister"/>
                <a:cs typeface="Love Ya Like A Sister"/>
              </a:rPr>
              <a:t>(them)</a:t>
            </a:r>
            <a:endParaRPr lang="en-US" sz="1200" baseline="30000" dirty="0">
              <a:solidFill>
                <a:srgbClr val="113654"/>
              </a:solidFill>
              <a:latin typeface="Love Ya Like A Sister"/>
              <a:cs typeface="Love Ya Like A Sister"/>
            </a:endParaRPr>
          </a:p>
        </p:txBody>
      </p:sp>
      <p:sp>
        <p:nvSpPr>
          <p:cNvPr id="11" name="Double Brace 10"/>
          <p:cNvSpPr/>
          <p:nvPr/>
        </p:nvSpPr>
        <p:spPr>
          <a:xfrm>
            <a:off x="2759312" y="2586378"/>
            <a:ext cx="2880359" cy="1050197"/>
          </a:xfrm>
          <a:prstGeom prst="bracePair">
            <a:avLst/>
          </a:prstGeom>
          <a:ln>
            <a:solidFill>
              <a:srgbClr val="1136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113654"/>
              </a:solidFill>
            </a:endParaRPr>
          </a:p>
        </p:txBody>
      </p:sp>
      <p:sp>
        <p:nvSpPr>
          <p:cNvPr id="12" name="TextBox 11"/>
          <p:cNvSpPr txBox="1"/>
          <p:nvPr/>
        </p:nvSpPr>
        <p:spPr>
          <a:xfrm>
            <a:off x="5618707"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3" name="TextBox 12"/>
          <p:cNvSpPr txBox="1"/>
          <p:nvPr/>
        </p:nvSpPr>
        <p:spPr>
          <a:xfrm>
            <a:off x="6519692"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4" name="TextBox 13"/>
          <p:cNvSpPr txBox="1"/>
          <p:nvPr/>
        </p:nvSpPr>
        <p:spPr>
          <a:xfrm>
            <a:off x="5708222" y="2926576"/>
            <a:ext cx="952706"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Risk</a:t>
            </a:r>
          </a:p>
        </p:txBody>
      </p:sp>
      <p:sp>
        <p:nvSpPr>
          <p:cNvPr id="15" name="TextBox 14"/>
          <p:cNvSpPr txBox="1"/>
          <p:nvPr/>
        </p:nvSpPr>
        <p:spPr>
          <a:xfrm>
            <a:off x="6518928" y="2936709"/>
            <a:ext cx="1367167" cy="415498"/>
          </a:xfrm>
          <a:prstGeom prst="rect">
            <a:avLst/>
          </a:prstGeom>
          <a:noFill/>
        </p:spPr>
        <p:txBody>
          <a:bodyPr wrap="square" rtlCol="0">
            <a:spAutoFit/>
          </a:bodyPr>
          <a:lstStyle/>
          <a:p>
            <a:pPr algn="ctr"/>
            <a:r>
              <a:rPr lang="en-US" sz="2100" b="1" dirty="0">
                <a:solidFill>
                  <a:srgbClr val="113654"/>
                </a:solidFill>
                <a:latin typeface="Love Ya Like A Sister"/>
                <a:cs typeface="Love Ya Like A Sister"/>
              </a:rPr>
              <a:t>Scale</a:t>
            </a:r>
          </a:p>
        </p:txBody>
      </p:sp>
      <p:sp>
        <p:nvSpPr>
          <p:cNvPr id="16" name="TextBox 15"/>
          <p:cNvSpPr txBox="1"/>
          <p:nvPr/>
        </p:nvSpPr>
        <p:spPr>
          <a:xfrm>
            <a:off x="1425037" y="3675857"/>
            <a:ext cx="4772490" cy="230832"/>
          </a:xfrm>
          <a:prstGeom prst="rect">
            <a:avLst/>
          </a:prstGeom>
          <a:noFill/>
        </p:spPr>
        <p:txBody>
          <a:bodyPr wrap="square" rtlCol="0">
            <a:spAutoFit/>
          </a:bodyPr>
          <a:lstStyle/>
          <a:p>
            <a:r>
              <a:rPr lang="en-US" sz="900" dirty="0"/>
              <a:t>Copyright, Starling Advisors LLC, 2015.  All rights reserved.</a:t>
            </a:r>
          </a:p>
        </p:txBody>
      </p:sp>
      <p:sp>
        <p:nvSpPr>
          <p:cNvPr id="2" name="Content Placeholder 1"/>
          <p:cNvSpPr>
            <a:spLocks noGrp="1"/>
          </p:cNvSpPr>
          <p:nvPr>
            <p:ph idx="1"/>
          </p:nvPr>
        </p:nvSpPr>
        <p:spPr>
          <a:xfrm>
            <a:off x="628650" y="3936588"/>
            <a:ext cx="7886700" cy="1853427"/>
          </a:xfrm>
        </p:spPr>
        <p:txBody>
          <a:bodyPr>
            <a:normAutofit/>
          </a:bodyPr>
          <a:lstStyle/>
          <a:p>
            <a:r>
              <a:rPr lang="en-US" sz="1800" b="1" dirty="0"/>
              <a:t>Scale.</a:t>
            </a:r>
            <a:r>
              <a:rPr lang="en-US" sz="1800" dirty="0"/>
              <a:t> Your ability to deliver a consistent care model to a large, and increasing population of patients.  Scale also includes the concept of access, which is the ability to deliver care in a timely fashion without unnecessary delays.</a:t>
            </a:r>
          </a:p>
        </p:txBody>
      </p:sp>
      <p:sp>
        <p:nvSpPr>
          <p:cNvPr id="17" name="Title 1"/>
          <p:cNvSpPr>
            <a:spLocks noGrp="1"/>
          </p:cNvSpPr>
          <p:nvPr>
            <p:ph type="title"/>
          </p:nvPr>
        </p:nvSpPr>
        <p:spPr>
          <a:xfrm>
            <a:off x="628650" y="1131094"/>
            <a:ext cx="7886700" cy="994172"/>
          </a:xfrm>
        </p:spPr>
        <p:txBody>
          <a:bodyPr/>
          <a:lstStyle/>
          <a:p>
            <a:r>
              <a:rPr lang="en-US" dirty="0"/>
              <a:t>What is Value?</a:t>
            </a:r>
          </a:p>
        </p:txBody>
      </p:sp>
    </p:spTree>
    <p:extLst>
      <p:ext uri="{BB962C8B-B14F-4D97-AF65-F5344CB8AC3E}">
        <p14:creationId xmlns:p14="http://schemas.microsoft.com/office/powerpoint/2010/main" val="120560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Clinical Challenge</a:t>
            </a:r>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dirty="0"/>
              <a:t>Measuring and Improving what Matters</a:t>
            </a:r>
          </a:p>
          <a:p>
            <a:pPr lvl="1"/>
            <a:r>
              <a:rPr lang="en-US" dirty="0"/>
              <a:t>Aligning clinical KPIs</a:t>
            </a:r>
          </a:p>
          <a:p>
            <a:pPr lvl="1"/>
            <a:r>
              <a:rPr lang="en-US" dirty="0"/>
              <a:t>Understanding the role of risk adjustment</a:t>
            </a:r>
          </a:p>
          <a:p>
            <a:r>
              <a:rPr lang="en-US" dirty="0"/>
              <a:t>Population Health</a:t>
            </a:r>
          </a:p>
          <a:p>
            <a:pPr lvl="1"/>
            <a:r>
              <a:rPr lang="en-US" dirty="0"/>
              <a:t>Developing systems and approaches to address the health outcomes of all patients, not just those who regularly engage</a:t>
            </a:r>
          </a:p>
          <a:p>
            <a:r>
              <a:rPr lang="en-US" dirty="0"/>
              <a:t>Doing More with Less (or More)</a:t>
            </a:r>
          </a:p>
          <a:p>
            <a:pPr lvl="1"/>
            <a:r>
              <a:rPr lang="en-US" dirty="0"/>
              <a:t>Building sustainable care teams</a:t>
            </a:r>
          </a:p>
          <a:p>
            <a:pPr lvl="1"/>
            <a:r>
              <a:rPr lang="en-US" dirty="0"/>
              <a:t>Evaluating technology tools to expand access</a:t>
            </a:r>
          </a:p>
        </p:txBody>
      </p:sp>
    </p:spTree>
    <p:extLst>
      <p:ext uri="{BB962C8B-B14F-4D97-AF65-F5344CB8AC3E}">
        <p14:creationId xmlns:p14="http://schemas.microsoft.com/office/powerpoint/2010/main" val="91053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strategies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2565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Strategies for Value Based Reimbursement</a:t>
            </a:r>
          </a:p>
        </p:txBody>
      </p:sp>
      <p:graphicFrame>
        <p:nvGraphicFramePr>
          <p:cNvPr id="3" name="Diagram 2"/>
          <p:cNvGraphicFramePr/>
          <p:nvPr>
            <p:extLst>
              <p:ext uri="{D42A27DB-BD31-4B8C-83A1-F6EECF244321}">
                <p14:modId xmlns:p14="http://schemas.microsoft.com/office/powerpoint/2010/main" val="1651201740"/>
              </p:ext>
            </p:extLst>
          </p:nvPr>
        </p:nvGraphicFramePr>
        <p:xfrm>
          <a:off x="457200" y="1397000"/>
          <a:ext cx="8229600" cy="4621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919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the Attributed Population</a:t>
            </a:r>
          </a:p>
        </p:txBody>
      </p:sp>
      <p:sp>
        <p:nvSpPr>
          <p:cNvPr id="3" name="Content Placeholder 2"/>
          <p:cNvSpPr>
            <a:spLocks noGrp="1"/>
          </p:cNvSpPr>
          <p:nvPr>
            <p:ph idx="1"/>
          </p:nvPr>
        </p:nvSpPr>
        <p:spPr/>
        <p:txBody>
          <a:bodyPr>
            <a:normAutofit fontScale="85000" lnSpcReduction="10000"/>
          </a:bodyPr>
          <a:lstStyle/>
          <a:p>
            <a:r>
              <a:rPr lang="en-US" dirty="0"/>
              <a:t>What is it?</a:t>
            </a:r>
          </a:p>
          <a:p>
            <a:pPr lvl="1"/>
            <a:r>
              <a:rPr lang="en-US" dirty="0"/>
              <a:t>Health Plans, particularly Medicaid Managed Care organizations, value provider partners who can proactively outreach to all patients and not just those who seek primary care on their own.</a:t>
            </a:r>
          </a:p>
          <a:p>
            <a:r>
              <a:rPr lang="en-US" dirty="0"/>
              <a:t>Value Based skills:</a:t>
            </a:r>
          </a:p>
          <a:p>
            <a:pPr marL="971550" lvl="1" indent="-514350">
              <a:buFont typeface="+mj-lt"/>
              <a:buAutoNum type="arabicPeriod"/>
            </a:pPr>
            <a:r>
              <a:rPr lang="en-US" dirty="0"/>
              <a:t>Continue improving quality for the patients we see today.</a:t>
            </a:r>
          </a:p>
          <a:p>
            <a:pPr marL="971550" lvl="1" indent="-514350">
              <a:buFont typeface="+mj-lt"/>
              <a:buAutoNum type="arabicPeriod"/>
            </a:pPr>
            <a:r>
              <a:rPr lang="en-US" dirty="0"/>
              <a:t>Find ways to get patients we have not seen to utilize the Health Center.</a:t>
            </a:r>
          </a:p>
          <a:p>
            <a:pPr marL="971550" lvl="1" indent="-514350">
              <a:buFont typeface="+mj-lt"/>
              <a:buAutoNum type="arabicPeriod"/>
            </a:pPr>
            <a:r>
              <a:rPr lang="en-US" dirty="0"/>
              <a:t>When appropriate, work to have patients who will not engage despite our best efforts removed from our panel.</a:t>
            </a:r>
          </a:p>
        </p:txBody>
      </p:sp>
    </p:spTree>
    <p:extLst>
      <p:ext uri="{BB962C8B-B14F-4D97-AF65-F5344CB8AC3E}">
        <p14:creationId xmlns:p14="http://schemas.microsoft.com/office/powerpoint/2010/main" val="1412501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Engaging Attributed Patients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5610975"/>
              </p:ext>
            </p:extLst>
          </p:nvPr>
        </p:nvGraphicFramePr>
        <p:xfrm>
          <a:off x="457200" y="1600200"/>
          <a:ext cx="8229600" cy="454660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0000"/>
                    </a:ext>
                  </a:extLst>
                </a:gridCol>
                <a:gridCol w="5996763">
                  <a:extLst>
                    <a:ext uri="{9D8B030D-6E8A-4147-A177-3AD203B41FA5}">
                      <a16:colId xmlns:a16="http://schemas.microsoft.com/office/drawing/2014/main" val="20001"/>
                    </a:ext>
                  </a:extLst>
                </a:gridCol>
              </a:tblGrid>
              <a:tr h="370840">
                <a:tc>
                  <a:txBody>
                    <a:bodyPr/>
                    <a:lstStyle/>
                    <a:p>
                      <a:r>
                        <a:rPr lang="en-US" sz="1600" dirty="0"/>
                        <a:t>Strategy</a:t>
                      </a:r>
                    </a:p>
                  </a:txBody>
                  <a:tcPr/>
                </a:tc>
                <a:tc>
                  <a:txBody>
                    <a:bodyPr/>
                    <a:lstStyle/>
                    <a:p>
                      <a:r>
                        <a:rPr lang="en-US" sz="1600" dirty="0"/>
                        <a:t>Implementation</a:t>
                      </a:r>
                    </a:p>
                  </a:txBody>
                  <a:tcPr/>
                </a:tc>
                <a:extLst>
                  <a:ext uri="{0D108BD9-81ED-4DB2-BD59-A6C34878D82A}">
                    <a16:rowId xmlns:a16="http://schemas.microsoft.com/office/drawing/2014/main" val="10000"/>
                  </a:ext>
                </a:extLst>
              </a:tr>
              <a:tr h="370840">
                <a:tc>
                  <a:txBody>
                    <a:bodyPr/>
                    <a:lstStyle/>
                    <a:p>
                      <a:r>
                        <a:rPr lang="en-US" sz="1600" dirty="0"/>
                        <a:t>1.</a:t>
                      </a:r>
                      <a:r>
                        <a:rPr lang="en-US" sz="1600" baseline="0" dirty="0"/>
                        <a:t>  Know our attributed population</a:t>
                      </a:r>
                      <a:endParaRPr lang="en-US" sz="1600" dirty="0"/>
                    </a:p>
                  </a:txBody>
                  <a:tcPr/>
                </a:tc>
                <a:tc>
                  <a:txBody>
                    <a:bodyPr/>
                    <a:lstStyle/>
                    <a:p>
                      <a:pPr marL="285750" indent="-285750">
                        <a:buFont typeface="Arial" charset="0"/>
                        <a:buChar char="•"/>
                      </a:pPr>
                      <a:r>
                        <a:rPr lang="en-US" sz="1600" dirty="0"/>
                        <a:t>Get monthly, weekly,</a:t>
                      </a:r>
                      <a:r>
                        <a:rPr lang="en-US" sz="1600" baseline="0" dirty="0"/>
                        <a:t> or daily attribution reports from payers (and who was added, dropped, or changed.)</a:t>
                      </a:r>
                    </a:p>
                    <a:p>
                      <a:pPr marL="285750" indent="-285750">
                        <a:buFont typeface="Arial" charset="0"/>
                        <a:buChar char="•"/>
                      </a:pPr>
                      <a:r>
                        <a:rPr lang="en-US" sz="1600" baseline="0" dirty="0"/>
                        <a:t>Combine this data with EHR/PM data to understand which patients are active with the Health Center.</a:t>
                      </a:r>
                    </a:p>
                  </a:txBody>
                  <a:tcPr/>
                </a:tc>
                <a:extLst>
                  <a:ext uri="{0D108BD9-81ED-4DB2-BD59-A6C34878D82A}">
                    <a16:rowId xmlns:a16="http://schemas.microsoft.com/office/drawing/2014/main" val="10001"/>
                  </a:ext>
                </a:extLst>
              </a:tr>
              <a:tr h="370840">
                <a:tc>
                  <a:txBody>
                    <a:bodyPr/>
                    <a:lstStyle/>
                    <a:p>
                      <a:r>
                        <a:rPr lang="en-US" sz="1600" dirty="0"/>
                        <a:t>2.  Outreach to the attributed but not seen population</a:t>
                      </a:r>
                    </a:p>
                  </a:txBody>
                  <a:tcPr/>
                </a:tc>
                <a:tc>
                  <a:txBody>
                    <a:bodyPr/>
                    <a:lstStyle/>
                    <a:p>
                      <a:pPr marL="285750" indent="-285750">
                        <a:buFont typeface="Arial" charset="0"/>
                        <a:buChar char="•"/>
                      </a:pPr>
                      <a:r>
                        <a:rPr lang="en-US" sz="1600" dirty="0"/>
                        <a:t>Phone</a:t>
                      </a:r>
                      <a:r>
                        <a:rPr lang="en-US" sz="1600" baseline="0" dirty="0"/>
                        <a:t> and mail are most common.</a:t>
                      </a:r>
                    </a:p>
                    <a:p>
                      <a:pPr marL="285750" indent="-285750">
                        <a:buFont typeface="Arial" charset="0"/>
                        <a:buChar char="•"/>
                      </a:pPr>
                      <a:r>
                        <a:rPr lang="en-US" sz="1600" baseline="0" dirty="0"/>
                        <a:t>Partnership with hospitals or other care settings (especially if you get claims data that indicates where they have been seen.)</a:t>
                      </a:r>
                    </a:p>
                    <a:p>
                      <a:pPr marL="285750" indent="-285750">
                        <a:buFont typeface="Arial" charset="0"/>
                        <a:buChar char="•"/>
                      </a:pPr>
                      <a:r>
                        <a:rPr lang="en-US" sz="1600" baseline="0" dirty="0"/>
                        <a:t>Other, more novel approaches (visiting community convening places, churches, etc.)</a:t>
                      </a:r>
                      <a:endParaRPr lang="en-US" sz="1600" dirty="0"/>
                    </a:p>
                  </a:txBody>
                  <a:tcPr/>
                </a:tc>
                <a:extLst>
                  <a:ext uri="{0D108BD9-81ED-4DB2-BD59-A6C34878D82A}">
                    <a16:rowId xmlns:a16="http://schemas.microsoft.com/office/drawing/2014/main" val="10002"/>
                  </a:ext>
                </a:extLst>
              </a:tr>
              <a:tr h="370840">
                <a:tc>
                  <a:txBody>
                    <a:bodyPr/>
                    <a:lstStyle/>
                    <a:p>
                      <a:r>
                        <a:rPr lang="en-US" sz="1600" dirty="0"/>
                        <a:t>3.  Understand and execute against</a:t>
                      </a:r>
                      <a:r>
                        <a:rPr lang="en-US" sz="1600" baseline="0" dirty="0"/>
                        <a:t> clauses in contracts</a:t>
                      </a:r>
                      <a:endParaRPr lang="en-US" sz="1600" dirty="0"/>
                    </a:p>
                  </a:txBody>
                  <a:tcPr/>
                </a:tc>
                <a:tc>
                  <a:txBody>
                    <a:bodyPr/>
                    <a:lstStyle/>
                    <a:p>
                      <a:pPr marL="285750" indent="-285750">
                        <a:buFont typeface="Arial" charset="0"/>
                        <a:buChar char="•"/>
                      </a:pPr>
                      <a:r>
                        <a:rPr lang="en-US" sz="1600" dirty="0"/>
                        <a:t>Often, contracts will have a fair standard for level of effort required before removing a patient</a:t>
                      </a:r>
                      <a:r>
                        <a:rPr lang="en-US" sz="1600" baseline="0" dirty="0"/>
                        <a:t> from a panel.</a:t>
                      </a:r>
                    </a:p>
                    <a:p>
                      <a:pPr marL="285750" indent="-285750">
                        <a:buFont typeface="Arial" charset="0"/>
                        <a:buChar char="•"/>
                      </a:pPr>
                      <a:r>
                        <a:rPr lang="en-US" sz="1600" baseline="0" dirty="0"/>
                        <a:t>Although we want health and wellness for all people, we have to be aggressive in following these since our finances depend on it.</a:t>
                      </a:r>
                    </a:p>
                    <a:p>
                      <a:pPr marL="285750" indent="-285750">
                        <a:buFont typeface="Arial" charset="0"/>
                        <a:buChar char="•"/>
                      </a:pPr>
                      <a:r>
                        <a:rPr lang="en-US" sz="1600" baseline="0" dirty="0"/>
                        <a:t>Your leaders and Board can always decide to go beyond those policies and procedures, so learn how to remove a patient AND how to put a patient back on your panel.</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46254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Breaking Down Barriers to Access</a:t>
            </a:r>
          </a:p>
        </p:txBody>
      </p:sp>
      <p:sp>
        <p:nvSpPr>
          <p:cNvPr id="3" name="Content Placeholder 2"/>
          <p:cNvSpPr>
            <a:spLocks noGrp="1"/>
          </p:cNvSpPr>
          <p:nvPr>
            <p:ph idx="1"/>
          </p:nvPr>
        </p:nvSpPr>
        <p:spPr/>
        <p:txBody>
          <a:bodyPr>
            <a:normAutofit lnSpcReduction="10000"/>
          </a:bodyPr>
          <a:lstStyle/>
          <a:p>
            <a:r>
              <a:rPr lang="en-US" dirty="0"/>
              <a:t>What is it?</a:t>
            </a:r>
          </a:p>
          <a:p>
            <a:pPr lvl="1"/>
            <a:r>
              <a:rPr lang="en-US" dirty="0"/>
              <a:t>Now that you’ve identified your patients, you have to get them what they need.  Breaking down barriers to access means having the capacity to serve them both with primary care services as well as specialty care when needed.</a:t>
            </a:r>
          </a:p>
          <a:p>
            <a:r>
              <a:rPr lang="en-US" dirty="0"/>
              <a:t>Value Based skills:</a:t>
            </a:r>
          </a:p>
          <a:p>
            <a:pPr marL="971550" lvl="1" indent="-514350">
              <a:buFont typeface="+mj-lt"/>
              <a:buAutoNum type="arabicPeriod"/>
            </a:pPr>
            <a:r>
              <a:rPr lang="en-US" dirty="0"/>
              <a:t>Panel management</a:t>
            </a:r>
          </a:p>
          <a:p>
            <a:pPr marL="971550" lvl="1" indent="-514350">
              <a:buFont typeface="+mj-lt"/>
              <a:buAutoNum type="arabicPeriod"/>
            </a:pPr>
            <a:r>
              <a:rPr lang="en-US" dirty="0"/>
              <a:t>Capacity growth</a:t>
            </a:r>
          </a:p>
          <a:p>
            <a:pPr marL="971550" lvl="1" indent="-514350">
              <a:buFont typeface="+mj-lt"/>
              <a:buAutoNum type="arabicPeriod"/>
            </a:pPr>
            <a:r>
              <a:rPr lang="en-US" dirty="0"/>
              <a:t>Telehealth</a:t>
            </a:r>
          </a:p>
        </p:txBody>
      </p:sp>
    </p:spTree>
    <p:extLst>
      <p:ext uri="{BB962C8B-B14F-4D97-AF65-F5344CB8AC3E}">
        <p14:creationId xmlns:p14="http://schemas.microsoft.com/office/powerpoint/2010/main" val="593990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Barriers to Access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923319"/>
              </p:ext>
            </p:extLst>
          </p:nvPr>
        </p:nvGraphicFramePr>
        <p:xfrm>
          <a:off x="457200" y="1259958"/>
          <a:ext cx="8229600" cy="503428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0000"/>
                    </a:ext>
                  </a:extLst>
                </a:gridCol>
                <a:gridCol w="5996763">
                  <a:extLst>
                    <a:ext uri="{9D8B030D-6E8A-4147-A177-3AD203B41FA5}">
                      <a16:colId xmlns:a16="http://schemas.microsoft.com/office/drawing/2014/main" val="20001"/>
                    </a:ext>
                  </a:extLst>
                </a:gridCol>
              </a:tblGrid>
              <a:tr h="370840">
                <a:tc>
                  <a:txBody>
                    <a:bodyPr/>
                    <a:lstStyle/>
                    <a:p>
                      <a:r>
                        <a:rPr lang="en-US" sz="1600" dirty="0"/>
                        <a:t>Strategy</a:t>
                      </a:r>
                    </a:p>
                  </a:txBody>
                  <a:tcPr/>
                </a:tc>
                <a:tc>
                  <a:txBody>
                    <a:bodyPr/>
                    <a:lstStyle/>
                    <a:p>
                      <a:r>
                        <a:rPr lang="en-US" sz="1600" dirty="0"/>
                        <a:t>Implementation</a:t>
                      </a:r>
                    </a:p>
                  </a:txBody>
                  <a:tcPr/>
                </a:tc>
                <a:extLst>
                  <a:ext uri="{0D108BD9-81ED-4DB2-BD59-A6C34878D82A}">
                    <a16:rowId xmlns:a16="http://schemas.microsoft.com/office/drawing/2014/main" val="10000"/>
                  </a:ext>
                </a:extLst>
              </a:tr>
              <a:tr h="370840">
                <a:tc>
                  <a:txBody>
                    <a:bodyPr/>
                    <a:lstStyle/>
                    <a:p>
                      <a:r>
                        <a:rPr lang="en-US" sz="1600" dirty="0"/>
                        <a:t>1.</a:t>
                      </a:r>
                      <a:r>
                        <a:rPr lang="en-US" sz="1600" baseline="0" dirty="0"/>
                        <a:t>  Managing “3</a:t>
                      </a:r>
                      <a:r>
                        <a:rPr lang="en-US" sz="1600" baseline="30000" dirty="0"/>
                        <a:t>rd</a:t>
                      </a:r>
                      <a:r>
                        <a:rPr lang="en-US" sz="1600" baseline="0" dirty="0"/>
                        <a:t> Next Available” new patient appointment</a:t>
                      </a:r>
                      <a:endParaRPr lang="en-US" sz="1600" dirty="0"/>
                    </a:p>
                  </a:txBody>
                  <a:tcPr/>
                </a:tc>
                <a:tc>
                  <a:txBody>
                    <a:bodyPr/>
                    <a:lstStyle/>
                    <a:p>
                      <a:pPr marL="285750" indent="-285750">
                        <a:buFont typeface="Arial" charset="0"/>
                        <a:buChar char="•"/>
                      </a:pPr>
                      <a:r>
                        <a:rPr lang="en-US" sz="1600" dirty="0"/>
                        <a:t>Hold specific time slots</a:t>
                      </a:r>
                      <a:r>
                        <a:rPr lang="en-US" sz="1600" baseline="0" dirty="0"/>
                        <a:t> for new patients.</a:t>
                      </a:r>
                    </a:p>
                    <a:p>
                      <a:pPr marL="285750" indent="-285750">
                        <a:buFont typeface="Arial" charset="0"/>
                        <a:buChar char="•"/>
                      </a:pPr>
                      <a:r>
                        <a:rPr lang="en-US" sz="1600" baseline="0" dirty="0"/>
                        <a:t>Run specific campaigns to fill these time slots.</a:t>
                      </a:r>
                    </a:p>
                    <a:p>
                      <a:pPr marL="285750" indent="-285750">
                        <a:buFont typeface="Arial" charset="0"/>
                        <a:buChar char="•"/>
                      </a:pPr>
                      <a:r>
                        <a:rPr lang="en-US" sz="1600" baseline="0" dirty="0"/>
                        <a:t>Use a “high risk to low risk” approach to your outreach campaigns, if you have health risk data.</a:t>
                      </a:r>
                    </a:p>
                    <a:p>
                      <a:pPr marL="285750" indent="-285750">
                        <a:buFont typeface="Arial" charset="0"/>
                        <a:buChar char="•"/>
                      </a:pPr>
                      <a:r>
                        <a:rPr lang="en-US" sz="1600" baseline="0" dirty="0"/>
                        <a:t>Implement simple risk screening tools if you do not.</a:t>
                      </a:r>
                    </a:p>
                    <a:p>
                      <a:pPr marL="285750" indent="-285750">
                        <a:buFont typeface="Arial" charset="0"/>
                        <a:buChar char="•"/>
                      </a:pPr>
                      <a:r>
                        <a:rPr lang="en-US" sz="1600" baseline="0" dirty="0"/>
                        <a:t>Proactively schedule patients into these time slots.</a:t>
                      </a:r>
                    </a:p>
                  </a:txBody>
                  <a:tcPr/>
                </a:tc>
                <a:extLst>
                  <a:ext uri="{0D108BD9-81ED-4DB2-BD59-A6C34878D82A}">
                    <a16:rowId xmlns:a16="http://schemas.microsoft.com/office/drawing/2014/main" val="10001"/>
                  </a:ext>
                </a:extLst>
              </a:tr>
              <a:tr h="370840">
                <a:tc>
                  <a:txBody>
                    <a:bodyPr/>
                    <a:lstStyle/>
                    <a:p>
                      <a:r>
                        <a:rPr lang="en-US" sz="1600" dirty="0"/>
                        <a:t>2.  Partner with hospitals to see patients promptly after inpatient stay</a:t>
                      </a:r>
                      <a:r>
                        <a:rPr lang="en-US" sz="1600" baseline="0" dirty="0"/>
                        <a:t> or emergency room visit</a:t>
                      </a:r>
                      <a:endParaRPr lang="en-US" sz="1600" dirty="0"/>
                    </a:p>
                  </a:txBody>
                  <a:tcPr/>
                </a:tc>
                <a:tc>
                  <a:txBody>
                    <a:bodyPr/>
                    <a:lstStyle/>
                    <a:p>
                      <a:pPr marL="285750" indent="-285750">
                        <a:buFont typeface="Arial" charset="0"/>
                        <a:buChar char="•"/>
                      </a:pPr>
                      <a:r>
                        <a:rPr lang="en-US" sz="1600" dirty="0"/>
                        <a:t>Evaluate</a:t>
                      </a:r>
                      <a:r>
                        <a:rPr lang="en-US" sz="1600" baseline="0" dirty="0"/>
                        <a:t> the impact on clinical needs to see most or all patients who have used the hospital or ER (claims data.)</a:t>
                      </a:r>
                      <a:endParaRPr lang="en-US" sz="1600" dirty="0"/>
                    </a:p>
                    <a:p>
                      <a:pPr marL="285750" indent="-285750">
                        <a:buFont typeface="Arial" charset="0"/>
                        <a:buChar char="•"/>
                      </a:pPr>
                      <a:r>
                        <a:rPr lang="en-US" sz="1600" dirty="0"/>
                        <a:t>While</a:t>
                      </a:r>
                      <a:r>
                        <a:rPr lang="en-US" sz="1600" baseline="0" dirty="0"/>
                        <a:t> </a:t>
                      </a:r>
                      <a:r>
                        <a:rPr lang="en-US" sz="1600" dirty="0"/>
                        <a:t>not all patients benefit from a CHC appointment after hospital stay or ER visit, many do.</a:t>
                      </a:r>
                    </a:p>
                    <a:p>
                      <a:pPr marL="285750" indent="-285750">
                        <a:buFont typeface="Arial" charset="0"/>
                        <a:buChar char="•"/>
                      </a:pPr>
                      <a:r>
                        <a:rPr lang="en-US" sz="1600" dirty="0"/>
                        <a:t>Develop a policy for getting these patients in for care and implement in partnership with the hospital. </a:t>
                      </a:r>
                    </a:p>
                  </a:txBody>
                  <a:tcPr/>
                </a:tc>
                <a:extLst>
                  <a:ext uri="{0D108BD9-81ED-4DB2-BD59-A6C34878D82A}">
                    <a16:rowId xmlns:a16="http://schemas.microsoft.com/office/drawing/2014/main" val="10002"/>
                  </a:ext>
                </a:extLst>
              </a:tr>
              <a:tr h="370840">
                <a:tc>
                  <a:txBody>
                    <a:bodyPr/>
                    <a:lstStyle/>
                    <a:p>
                      <a:r>
                        <a:rPr lang="en-US" sz="1600" dirty="0"/>
                        <a:t>3.  Find specialists who will utilize</a:t>
                      </a:r>
                      <a:r>
                        <a:rPr lang="en-US" sz="1600" baseline="0" dirty="0"/>
                        <a:t> Telehealth</a:t>
                      </a:r>
                      <a:endParaRPr lang="en-US" sz="1600" dirty="0"/>
                    </a:p>
                  </a:txBody>
                  <a:tcPr/>
                </a:tc>
                <a:tc>
                  <a:txBody>
                    <a:bodyPr/>
                    <a:lstStyle/>
                    <a:p>
                      <a:pPr marL="285750" indent="-285750">
                        <a:buFont typeface="Arial" charset="0"/>
                        <a:buChar char="•"/>
                      </a:pPr>
                      <a:r>
                        <a:rPr lang="en-US" sz="1600" dirty="0"/>
                        <a:t>Telehealth is a great</a:t>
                      </a:r>
                      <a:r>
                        <a:rPr lang="en-US" sz="1600" baseline="0" dirty="0"/>
                        <a:t> way to reduce the burden of your patients on specialists – the most common reason why specialist access is limited.</a:t>
                      </a:r>
                    </a:p>
                    <a:p>
                      <a:pPr marL="285750" indent="-285750">
                        <a:buFont typeface="Arial" charset="0"/>
                        <a:buChar char="•"/>
                      </a:pPr>
                      <a:r>
                        <a:rPr lang="en-US" sz="1600" baseline="0" dirty="0"/>
                        <a:t>Consider a model where the patient comes to your facility, but can be seen by a remote specialist – some are even using out of state providers for this.</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9770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Supporting Patient Self-Management</a:t>
            </a:r>
          </a:p>
        </p:txBody>
      </p:sp>
      <p:sp>
        <p:nvSpPr>
          <p:cNvPr id="3" name="Content Placeholder 2"/>
          <p:cNvSpPr>
            <a:spLocks noGrp="1"/>
          </p:cNvSpPr>
          <p:nvPr>
            <p:ph idx="1"/>
          </p:nvPr>
        </p:nvSpPr>
        <p:spPr/>
        <p:txBody>
          <a:bodyPr>
            <a:normAutofit/>
          </a:bodyPr>
          <a:lstStyle/>
          <a:p>
            <a:r>
              <a:rPr lang="en-US" dirty="0"/>
              <a:t>What is it?</a:t>
            </a:r>
          </a:p>
          <a:p>
            <a:pPr lvl="1"/>
            <a:r>
              <a:rPr lang="en-US" dirty="0"/>
              <a:t>Patients need clear direction for how to care for their condition, and many may require periodic or even frequent support.</a:t>
            </a:r>
          </a:p>
          <a:p>
            <a:r>
              <a:rPr lang="en-US" dirty="0"/>
              <a:t>Value Based skills:</a:t>
            </a:r>
          </a:p>
          <a:p>
            <a:pPr marL="971550" lvl="1" indent="-514350">
              <a:buFont typeface="+mj-lt"/>
              <a:buAutoNum type="arabicPeriod"/>
            </a:pPr>
            <a:r>
              <a:rPr lang="en-US" dirty="0"/>
              <a:t>Routine follow up with patients after certain triggering events.</a:t>
            </a:r>
          </a:p>
          <a:p>
            <a:pPr marL="971550" lvl="1" indent="-514350">
              <a:buFont typeface="+mj-lt"/>
              <a:buAutoNum type="arabicPeriod"/>
            </a:pPr>
            <a:r>
              <a:rPr lang="en-US" dirty="0"/>
              <a:t>Patient / care coordinator relationship forming.</a:t>
            </a:r>
          </a:p>
          <a:p>
            <a:pPr marL="971550" lvl="1" indent="-514350">
              <a:buFont typeface="+mj-lt"/>
              <a:buAutoNum type="arabicPeriod"/>
            </a:pPr>
            <a:r>
              <a:rPr lang="en-US" dirty="0"/>
              <a:t>Reporting tools to support workflow.</a:t>
            </a:r>
          </a:p>
        </p:txBody>
      </p:sp>
    </p:spTree>
    <p:extLst>
      <p:ext uri="{BB962C8B-B14F-4D97-AF65-F5344CB8AC3E}">
        <p14:creationId xmlns:p14="http://schemas.microsoft.com/office/powerpoint/2010/main" val="98720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Discussion</a:t>
            </a:r>
          </a:p>
        </p:txBody>
      </p:sp>
      <p:sp>
        <p:nvSpPr>
          <p:cNvPr id="3" name="Content Placeholder 2"/>
          <p:cNvSpPr>
            <a:spLocks noGrp="1"/>
          </p:cNvSpPr>
          <p:nvPr>
            <p:ph idx="1"/>
          </p:nvPr>
        </p:nvSpPr>
        <p:spPr>
          <a:xfrm>
            <a:off x="457200" y="1600201"/>
            <a:ext cx="8229600" cy="4036024"/>
          </a:xfrm>
        </p:spPr>
        <p:txBody>
          <a:bodyPr>
            <a:normAutofit/>
          </a:bodyPr>
          <a:lstStyle/>
          <a:p>
            <a:r>
              <a:rPr lang="en-US" dirty="0"/>
              <a:t>Welcome and Introductions</a:t>
            </a:r>
          </a:p>
          <a:p>
            <a:r>
              <a:rPr lang="en-US" dirty="0"/>
              <a:t>The Primary Care Value Equation</a:t>
            </a:r>
          </a:p>
          <a:p>
            <a:r>
              <a:rPr lang="en-US" dirty="0"/>
              <a:t>Clinical Strategies</a:t>
            </a:r>
          </a:p>
          <a:p>
            <a:r>
              <a:rPr lang="en-US" dirty="0"/>
              <a:t>Q&amp;A</a:t>
            </a:r>
          </a:p>
        </p:txBody>
      </p:sp>
    </p:spTree>
    <p:extLst>
      <p:ext uri="{BB962C8B-B14F-4D97-AF65-F5344CB8AC3E}">
        <p14:creationId xmlns:p14="http://schemas.microsoft.com/office/powerpoint/2010/main" val="2802146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Supporting Self-Management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5631908"/>
              </p:ext>
            </p:extLst>
          </p:nvPr>
        </p:nvGraphicFramePr>
        <p:xfrm>
          <a:off x="457200" y="1547042"/>
          <a:ext cx="8229600" cy="454660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0000"/>
                    </a:ext>
                  </a:extLst>
                </a:gridCol>
                <a:gridCol w="5996763">
                  <a:extLst>
                    <a:ext uri="{9D8B030D-6E8A-4147-A177-3AD203B41FA5}">
                      <a16:colId xmlns:a16="http://schemas.microsoft.com/office/drawing/2014/main" val="20001"/>
                    </a:ext>
                  </a:extLst>
                </a:gridCol>
              </a:tblGrid>
              <a:tr h="370840">
                <a:tc>
                  <a:txBody>
                    <a:bodyPr/>
                    <a:lstStyle/>
                    <a:p>
                      <a:r>
                        <a:rPr lang="en-US" sz="1600" dirty="0"/>
                        <a:t>Strategy</a:t>
                      </a:r>
                    </a:p>
                  </a:txBody>
                  <a:tcPr/>
                </a:tc>
                <a:tc>
                  <a:txBody>
                    <a:bodyPr/>
                    <a:lstStyle/>
                    <a:p>
                      <a:r>
                        <a:rPr lang="en-US" sz="1600" dirty="0"/>
                        <a:t>Implementation</a:t>
                      </a:r>
                    </a:p>
                  </a:txBody>
                  <a:tcPr/>
                </a:tc>
                <a:extLst>
                  <a:ext uri="{0D108BD9-81ED-4DB2-BD59-A6C34878D82A}">
                    <a16:rowId xmlns:a16="http://schemas.microsoft.com/office/drawing/2014/main" val="10000"/>
                  </a:ext>
                </a:extLst>
              </a:tr>
              <a:tr h="370840">
                <a:tc>
                  <a:txBody>
                    <a:bodyPr/>
                    <a:lstStyle/>
                    <a:p>
                      <a:r>
                        <a:rPr lang="en-US" sz="1600" dirty="0"/>
                        <a:t>1.</a:t>
                      </a:r>
                      <a:r>
                        <a:rPr lang="en-US" sz="1600" baseline="0" dirty="0"/>
                        <a:t>  Identify “triggering events” and create standards of care for follow up</a:t>
                      </a:r>
                      <a:endParaRPr lang="en-US" sz="1600" dirty="0"/>
                    </a:p>
                  </a:txBody>
                  <a:tcPr/>
                </a:tc>
                <a:tc>
                  <a:txBody>
                    <a:bodyPr/>
                    <a:lstStyle/>
                    <a:p>
                      <a:pPr marL="285750" indent="-285750">
                        <a:buFont typeface="Arial" charset="0"/>
                        <a:buChar char="•"/>
                      </a:pPr>
                      <a:r>
                        <a:rPr lang="en-US" sz="1600" baseline="0" dirty="0"/>
                        <a:t>Common examples:</a:t>
                      </a:r>
                    </a:p>
                    <a:p>
                      <a:pPr marL="742950" lvl="1" indent="-285750">
                        <a:buFont typeface="Arial" charset="0"/>
                        <a:buChar char="•"/>
                      </a:pPr>
                      <a:r>
                        <a:rPr lang="en-US" sz="1600" baseline="0" dirty="0"/>
                        <a:t>All patients with a new BP medication get phone follow up within 3 days.</a:t>
                      </a:r>
                    </a:p>
                    <a:p>
                      <a:pPr marL="742950" lvl="1" indent="-285750">
                        <a:buFont typeface="Arial" charset="0"/>
                        <a:buChar char="•"/>
                      </a:pPr>
                      <a:r>
                        <a:rPr lang="en-US" sz="1600" baseline="0" dirty="0"/>
                        <a:t>All CHF patients are followed and report weight 7 days post discharge or medication change.</a:t>
                      </a:r>
                    </a:p>
                  </a:txBody>
                  <a:tcPr/>
                </a:tc>
                <a:extLst>
                  <a:ext uri="{0D108BD9-81ED-4DB2-BD59-A6C34878D82A}">
                    <a16:rowId xmlns:a16="http://schemas.microsoft.com/office/drawing/2014/main" val="10001"/>
                  </a:ext>
                </a:extLst>
              </a:tr>
              <a:tr h="370840">
                <a:tc>
                  <a:txBody>
                    <a:bodyPr/>
                    <a:lstStyle/>
                    <a:p>
                      <a:r>
                        <a:rPr lang="en-US" sz="1600" dirty="0"/>
                        <a:t>2.  Empanel patients to a provider AND a care</a:t>
                      </a:r>
                      <a:r>
                        <a:rPr lang="en-US" sz="1600" baseline="0" dirty="0"/>
                        <a:t> coordinator (if one is needed) so they establish a relationship with both</a:t>
                      </a:r>
                      <a:endParaRPr lang="en-US" sz="1600" dirty="0"/>
                    </a:p>
                  </a:txBody>
                  <a:tcPr/>
                </a:tc>
                <a:tc>
                  <a:txBody>
                    <a:bodyPr/>
                    <a:lstStyle/>
                    <a:p>
                      <a:pPr marL="285750" indent="-285750">
                        <a:buFont typeface="Arial" charset="0"/>
                        <a:buChar char="•"/>
                      </a:pPr>
                      <a:r>
                        <a:rPr lang="en-US" sz="1600" dirty="0"/>
                        <a:t>Care coordinator needs to be seen as a part of the care team.</a:t>
                      </a:r>
                    </a:p>
                    <a:p>
                      <a:pPr marL="285750" indent="-285750">
                        <a:buFont typeface="Arial" charset="0"/>
                        <a:buChar char="•"/>
                      </a:pPr>
                      <a:r>
                        <a:rPr lang="en-US" sz="1600" dirty="0"/>
                        <a:t>Patient should be encouraged to communicate</a:t>
                      </a:r>
                      <a:r>
                        <a:rPr lang="en-US" sz="1600" baseline="0" dirty="0"/>
                        <a:t> with care coordinator proactively.</a:t>
                      </a:r>
                    </a:p>
                    <a:p>
                      <a:pPr marL="285750" indent="-285750">
                        <a:buFont typeface="Arial" charset="0"/>
                        <a:buChar char="•"/>
                      </a:pPr>
                      <a:r>
                        <a:rPr lang="en-US" sz="1600" baseline="0" dirty="0"/>
                        <a:t>Care coordinator needs access to the physician when questions or issues are outside of scope.</a:t>
                      </a:r>
                      <a:endParaRPr lang="en-US" sz="1600" dirty="0"/>
                    </a:p>
                  </a:txBody>
                  <a:tcPr/>
                </a:tc>
                <a:extLst>
                  <a:ext uri="{0D108BD9-81ED-4DB2-BD59-A6C34878D82A}">
                    <a16:rowId xmlns:a16="http://schemas.microsoft.com/office/drawing/2014/main" val="10002"/>
                  </a:ext>
                </a:extLst>
              </a:tr>
              <a:tr h="370840">
                <a:tc>
                  <a:txBody>
                    <a:bodyPr/>
                    <a:lstStyle/>
                    <a:p>
                      <a:r>
                        <a:rPr lang="en-US" sz="1600" dirty="0"/>
                        <a:t>3.  Support workflows with Health IT and reporting</a:t>
                      </a:r>
                    </a:p>
                  </a:txBody>
                  <a:tcPr/>
                </a:tc>
                <a:tc>
                  <a:txBody>
                    <a:bodyPr/>
                    <a:lstStyle/>
                    <a:p>
                      <a:pPr marL="285750" indent="-285750">
                        <a:buFont typeface="Arial" charset="0"/>
                        <a:buChar char="•"/>
                      </a:pPr>
                      <a:r>
                        <a:rPr lang="en-US" sz="1600" dirty="0"/>
                        <a:t>Can you discreetly</a:t>
                      </a:r>
                      <a:r>
                        <a:rPr lang="en-US" sz="1600" baseline="0" dirty="0"/>
                        <a:t> capture all trigger events?</a:t>
                      </a:r>
                    </a:p>
                    <a:p>
                      <a:pPr marL="285750" indent="-285750">
                        <a:buFont typeface="Arial" charset="0"/>
                        <a:buChar char="•"/>
                      </a:pPr>
                      <a:r>
                        <a:rPr lang="en-US" sz="1600" baseline="0" dirty="0"/>
                        <a:t>Can you discreetly capture when the procedure was followed in accordance with policy?</a:t>
                      </a:r>
                    </a:p>
                    <a:p>
                      <a:pPr marL="285750" indent="-285750">
                        <a:buFont typeface="Arial" charset="0"/>
                        <a:buChar char="•"/>
                      </a:pPr>
                      <a:r>
                        <a:rPr lang="en-US" sz="1600" baseline="0" dirty="0"/>
                        <a:t>If you can do both, you can create reports to support care coordinator workflows.</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182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and Managing High Utilizers</a:t>
            </a:r>
          </a:p>
        </p:txBody>
      </p:sp>
      <p:sp>
        <p:nvSpPr>
          <p:cNvPr id="3" name="Content Placeholder 2"/>
          <p:cNvSpPr>
            <a:spLocks noGrp="1"/>
          </p:cNvSpPr>
          <p:nvPr>
            <p:ph idx="1"/>
          </p:nvPr>
        </p:nvSpPr>
        <p:spPr/>
        <p:txBody>
          <a:bodyPr>
            <a:normAutofit lnSpcReduction="10000"/>
          </a:bodyPr>
          <a:lstStyle/>
          <a:p>
            <a:r>
              <a:rPr lang="en-US" dirty="0"/>
              <a:t>What is it?</a:t>
            </a:r>
          </a:p>
          <a:p>
            <a:pPr lvl="1"/>
            <a:r>
              <a:rPr lang="en-US" dirty="0"/>
              <a:t>Since a small percentage of patients can account for a very large percentage of total cost, we need to be able to proactively identify these patients and approach their cases differently.</a:t>
            </a:r>
          </a:p>
          <a:p>
            <a:r>
              <a:rPr lang="en-US" dirty="0"/>
              <a:t>Value Based skills:</a:t>
            </a:r>
          </a:p>
          <a:p>
            <a:pPr marL="971550" lvl="1" indent="-514350">
              <a:buFont typeface="+mj-lt"/>
              <a:buAutoNum type="arabicPeriod"/>
            </a:pPr>
            <a:r>
              <a:rPr lang="en-US" dirty="0"/>
              <a:t>Acquiring and using claims data.</a:t>
            </a:r>
          </a:p>
          <a:p>
            <a:pPr marL="971550" lvl="1" indent="-514350">
              <a:buFont typeface="+mj-lt"/>
              <a:buAutoNum type="arabicPeriod"/>
            </a:pPr>
            <a:r>
              <a:rPr lang="en-US" dirty="0"/>
              <a:t>Differentiating avoidable versus unavoidable utilization.</a:t>
            </a:r>
          </a:p>
          <a:p>
            <a:pPr marL="971550" lvl="1" indent="-514350">
              <a:buFont typeface="+mj-lt"/>
              <a:buAutoNum type="arabicPeriod"/>
            </a:pPr>
            <a:r>
              <a:rPr lang="en-US" dirty="0"/>
              <a:t>Introducing new behaviors.</a:t>
            </a:r>
          </a:p>
        </p:txBody>
      </p:sp>
    </p:spTree>
    <p:extLst>
      <p:ext uri="{BB962C8B-B14F-4D97-AF65-F5344CB8AC3E}">
        <p14:creationId xmlns:p14="http://schemas.microsoft.com/office/powerpoint/2010/main" val="2073298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High Utilizers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2377176"/>
              </p:ext>
            </p:extLst>
          </p:nvPr>
        </p:nvGraphicFramePr>
        <p:xfrm>
          <a:off x="457200" y="1259958"/>
          <a:ext cx="8229600" cy="503428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0000"/>
                    </a:ext>
                  </a:extLst>
                </a:gridCol>
                <a:gridCol w="5996763">
                  <a:extLst>
                    <a:ext uri="{9D8B030D-6E8A-4147-A177-3AD203B41FA5}">
                      <a16:colId xmlns:a16="http://schemas.microsoft.com/office/drawing/2014/main" val="20001"/>
                    </a:ext>
                  </a:extLst>
                </a:gridCol>
              </a:tblGrid>
              <a:tr h="370840">
                <a:tc>
                  <a:txBody>
                    <a:bodyPr/>
                    <a:lstStyle/>
                    <a:p>
                      <a:r>
                        <a:rPr lang="en-US" sz="1600" dirty="0"/>
                        <a:t>Strategy</a:t>
                      </a:r>
                    </a:p>
                  </a:txBody>
                  <a:tcPr/>
                </a:tc>
                <a:tc>
                  <a:txBody>
                    <a:bodyPr/>
                    <a:lstStyle/>
                    <a:p>
                      <a:r>
                        <a:rPr lang="en-US" sz="1600" dirty="0"/>
                        <a:t>Implementation</a:t>
                      </a:r>
                    </a:p>
                  </a:txBody>
                  <a:tcPr/>
                </a:tc>
                <a:extLst>
                  <a:ext uri="{0D108BD9-81ED-4DB2-BD59-A6C34878D82A}">
                    <a16:rowId xmlns:a16="http://schemas.microsoft.com/office/drawing/2014/main" val="10000"/>
                  </a:ext>
                </a:extLst>
              </a:tr>
              <a:tr h="370840">
                <a:tc>
                  <a:txBody>
                    <a:bodyPr/>
                    <a:lstStyle/>
                    <a:p>
                      <a:r>
                        <a:rPr lang="en-US" sz="1600" dirty="0"/>
                        <a:t>1.</a:t>
                      </a:r>
                      <a:r>
                        <a:rPr lang="en-US" sz="1600" baseline="0" dirty="0"/>
                        <a:t>  Identify high utilizers</a:t>
                      </a:r>
                      <a:endParaRPr lang="en-US" sz="1600" dirty="0"/>
                    </a:p>
                  </a:txBody>
                  <a:tcPr/>
                </a:tc>
                <a:tc>
                  <a:txBody>
                    <a:bodyPr/>
                    <a:lstStyle/>
                    <a:p>
                      <a:pPr marL="285750" indent="-285750">
                        <a:buFont typeface="Arial" charset="0"/>
                        <a:buChar char="•"/>
                      </a:pPr>
                      <a:r>
                        <a:rPr lang="en-US" sz="1600" baseline="0" dirty="0"/>
                        <a:t>Claims data is one way to quickly identify high utilizers.  Just identify hospitalization and ER billing codes.</a:t>
                      </a:r>
                    </a:p>
                    <a:p>
                      <a:pPr marL="285750" indent="-285750">
                        <a:buFont typeface="Arial" charset="0"/>
                        <a:buChar char="•"/>
                      </a:pPr>
                      <a:r>
                        <a:rPr lang="en-US" sz="1600" baseline="0" dirty="0"/>
                        <a:t>Your providers probably have a great sense of who the high utilizers are, even without claims data.</a:t>
                      </a:r>
                    </a:p>
                    <a:p>
                      <a:pPr marL="285750" indent="-285750">
                        <a:buFont typeface="Arial" charset="0"/>
                        <a:buChar char="•"/>
                      </a:pPr>
                      <a:r>
                        <a:rPr lang="en-US" sz="1600" baseline="0" dirty="0"/>
                        <a:t>Consider putting someone in the hospital or ER from time to time, with a goal of starting a relationship with the patients.</a:t>
                      </a:r>
                    </a:p>
                  </a:txBody>
                  <a:tcPr/>
                </a:tc>
                <a:extLst>
                  <a:ext uri="{0D108BD9-81ED-4DB2-BD59-A6C34878D82A}">
                    <a16:rowId xmlns:a16="http://schemas.microsoft.com/office/drawing/2014/main" val="10001"/>
                  </a:ext>
                </a:extLst>
              </a:tr>
              <a:tr h="370840">
                <a:tc>
                  <a:txBody>
                    <a:bodyPr/>
                    <a:lstStyle/>
                    <a:p>
                      <a:r>
                        <a:rPr lang="en-US" sz="1600" dirty="0"/>
                        <a:t>2.  Finding avoidable versus unavoidable utilization</a:t>
                      </a:r>
                    </a:p>
                  </a:txBody>
                  <a:tcPr/>
                </a:tc>
                <a:tc>
                  <a:txBody>
                    <a:bodyPr/>
                    <a:lstStyle/>
                    <a:p>
                      <a:pPr marL="285750" indent="-285750">
                        <a:buFont typeface="Arial" charset="0"/>
                        <a:buChar char="•"/>
                      </a:pPr>
                      <a:r>
                        <a:rPr lang="en-US" sz="1600" dirty="0"/>
                        <a:t>For</a:t>
                      </a:r>
                      <a:r>
                        <a:rPr lang="en-US" sz="1600" baseline="0" dirty="0"/>
                        <a:t> example, ER visits for pediatric ear-aches could be avoided with extended office hours, same day appointments, or pre-emptive prescription of pain drops.</a:t>
                      </a:r>
                    </a:p>
                    <a:p>
                      <a:pPr marL="285750" indent="-285750">
                        <a:buFont typeface="Arial" charset="0"/>
                        <a:buChar char="•"/>
                      </a:pPr>
                      <a:r>
                        <a:rPr lang="en-US" sz="1600" baseline="0" dirty="0"/>
                        <a:t>Hospitalizations in the case of most types of cancer cannot.</a:t>
                      </a:r>
                    </a:p>
                    <a:p>
                      <a:pPr marL="285750" indent="-285750">
                        <a:buFont typeface="Arial" charset="0"/>
                        <a:buChar char="•"/>
                      </a:pPr>
                      <a:r>
                        <a:rPr lang="en-US" sz="1600" baseline="0" dirty="0"/>
                        <a:t>This is a good area to seek outside assistance.  It takes special analytic ability to look at a claims data file and tell the difference.</a:t>
                      </a:r>
                    </a:p>
                    <a:p>
                      <a:pPr marL="285750" indent="-285750">
                        <a:buFont typeface="Arial" charset="0"/>
                        <a:buChar char="•"/>
                      </a:pPr>
                      <a:r>
                        <a:rPr lang="en-US" sz="1600" baseline="0" dirty="0"/>
                        <a:t>But, consider “clinical conferences” on the highest cost patients to brainstorm ideas.</a:t>
                      </a:r>
                      <a:endParaRPr lang="en-US" sz="1600" dirty="0"/>
                    </a:p>
                  </a:txBody>
                  <a:tcPr/>
                </a:tc>
                <a:extLst>
                  <a:ext uri="{0D108BD9-81ED-4DB2-BD59-A6C34878D82A}">
                    <a16:rowId xmlns:a16="http://schemas.microsoft.com/office/drawing/2014/main" val="10002"/>
                  </a:ext>
                </a:extLst>
              </a:tr>
              <a:tr h="370840">
                <a:tc>
                  <a:txBody>
                    <a:bodyPr/>
                    <a:lstStyle/>
                    <a:p>
                      <a:r>
                        <a:rPr lang="en-US" sz="1600" dirty="0"/>
                        <a:t>3.  Introducing</a:t>
                      </a:r>
                      <a:r>
                        <a:rPr lang="en-US" sz="1600" baseline="0" dirty="0"/>
                        <a:t> new behaviors</a:t>
                      </a:r>
                      <a:endParaRPr lang="en-US" sz="1600" dirty="0"/>
                    </a:p>
                  </a:txBody>
                  <a:tcPr/>
                </a:tc>
                <a:tc>
                  <a:txBody>
                    <a:bodyPr/>
                    <a:lstStyle/>
                    <a:p>
                      <a:pPr marL="285750" indent="-285750">
                        <a:buFont typeface="Arial" charset="0"/>
                        <a:buChar char="•"/>
                      </a:pPr>
                      <a:r>
                        <a:rPr lang="en-US" sz="1600" dirty="0"/>
                        <a:t>Do patients know</a:t>
                      </a:r>
                      <a:r>
                        <a:rPr lang="en-US" sz="1600" baseline="0" dirty="0"/>
                        <a:t> about the Health Center?  Can they reach it easily?  Do they know about its hours and how to get an appointment?  </a:t>
                      </a:r>
                    </a:p>
                    <a:p>
                      <a:pPr marL="285750" indent="-285750">
                        <a:buFont typeface="Arial" charset="0"/>
                        <a:buChar char="•"/>
                      </a:pPr>
                      <a:r>
                        <a:rPr lang="en-US" sz="1600" baseline="0" dirty="0"/>
                        <a:t>Much of this is supported by care-team relationships.</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5566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Baselining and Benchmarking With Data</a:t>
            </a:r>
          </a:p>
        </p:txBody>
      </p:sp>
      <p:sp>
        <p:nvSpPr>
          <p:cNvPr id="3" name="Content Placeholder 2"/>
          <p:cNvSpPr>
            <a:spLocks noGrp="1"/>
          </p:cNvSpPr>
          <p:nvPr>
            <p:ph idx="1"/>
          </p:nvPr>
        </p:nvSpPr>
        <p:spPr/>
        <p:txBody>
          <a:bodyPr>
            <a:normAutofit fontScale="92500" lnSpcReduction="20000"/>
          </a:bodyPr>
          <a:lstStyle/>
          <a:p>
            <a:r>
              <a:rPr lang="en-US" dirty="0"/>
              <a:t>What is it?</a:t>
            </a:r>
          </a:p>
          <a:p>
            <a:pPr lvl="1"/>
            <a:r>
              <a:rPr lang="en-US" dirty="0"/>
              <a:t>Don’t set yourself up for a surprise when your contract period ends.  Baselining is about knowing your quality and cost when you start a new contract.  Benchmarking is about evaluating performance over time and in comparison to others.</a:t>
            </a:r>
          </a:p>
          <a:p>
            <a:r>
              <a:rPr lang="en-US" dirty="0"/>
              <a:t>Value Based skills:</a:t>
            </a:r>
          </a:p>
          <a:p>
            <a:pPr marL="971550" lvl="1" indent="-514350">
              <a:buFont typeface="+mj-lt"/>
              <a:buAutoNum type="arabicPeriod"/>
            </a:pPr>
            <a:r>
              <a:rPr lang="en-US" dirty="0"/>
              <a:t>Creating the initial baseline.</a:t>
            </a:r>
          </a:p>
          <a:p>
            <a:pPr marL="971550" lvl="1" indent="-514350">
              <a:buFont typeface="+mj-lt"/>
              <a:buAutoNum type="arabicPeriod"/>
            </a:pPr>
            <a:r>
              <a:rPr lang="en-US" dirty="0"/>
              <a:t>Developing periodic reporting and ability to drill down.</a:t>
            </a:r>
          </a:p>
          <a:p>
            <a:pPr marL="971550" lvl="1" indent="-514350">
              <a:buFont typeface="+mj-lt"/>
              <a:buAutoNum type="arabicPeriod"/>
            </a:pPr>
            <a:r>
              <a:rPr lang="en-US" dirty="0"/>
              <a:t>Find best practices.</a:t>
            </a:r>
          </a:p>
        </p:txBody>
      </p:sp>
    </p:spTree>
    <p:extLst>
      <p:ext uri="{BB962C8B-B14F-4D97-AF65-F5344CB8AC3E}">
        <p14:creationId xmlns:p14="http://schemas.microsoft.com/office/powerpoint/2010/main" val="54884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9522404"/>
              </p:ext>
            </p:extLst>
          </p:nvPr>
        </p:nvGraphicFramePr>
        <p:xfrm>
          <a:off x="457200" y="1259958"/>
          <a:ext cx="8229600" cy="4546600"/>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0000"/>
                    </a:ext>
                  </a:extLst>
                </a:gridCol>
                <a:gridCol w="5996763">
                  <a:extLst>
                    <a:ext uri="{9D8B030D-6E8A-4147-A177-3AD203B41FA5}">
                      <a16:colId xmlns:a16="http://schemas.microsoft.com/office/drawing/2014/main" val="20001"/>
                    </a:ext>
                  </a:extLst>
                </a:gridCol>
              </a:tblGrid>
              <a:tr h="370840">
                <a:tc>
                  <a:txBody>
                    <a:bodyPr/>
                    <a:lstStyle/>
                    <a:p>
                      <a:r>
                        <a:rPr lang="en-US" sz="1600" dirty="0"/>
                        <a:t>Strategy</a:t>
                      </a:r>
                    </a:p>
                  </a:txBody>
                  <a:tcPr/>
                </a:tc>
                <a:tc>
                  <a:txBody>
                    <a:bodyPr/>
                    <a:lstStyle/>
                    <a:p>
                      <a:r>
                        <a:rPr lang="en-US" sz="1600" dirty="0"/>
                        <a:t>Implementation</a:t>
                      </a:r>
                    </a:p>
                  </a:txBody>
                  <a:tcPr/>
                </a:tc>
                <a:extLst>
                  <a:ext uri="{0D108BD9-81ED-4DB2-BD59-A6C34878D82A}">
                    <a16:rowId xmlns:a16="http://schemas.microsoft.com/office/drawing/2014/main" val="10000"/>
                  </a:ext>
                </a:extLst>
              </a:tr>
              <a:tr h="370840">
                <a:tc>
                  <a:txBody>
                    <a:bodyPr/>
                    <a:lstStyle/>
                    <a:p>
                      <a:r>
                        <a:rPr lang="en-US" sz="1600" dirty="0"/>
                        <a:t>1.</a:t>
                      </a:r>
                      <a:r>
                        <a:rPr lang="en-US" sz="1600" baseline="0" dirty="0"/>
                        <a:t>  Initial baselines</a:t>
                      </a:r>
                      <a:endParaRPr lang="en-US" sz="1600" dirty="0"/>
                    </a:p>
                  </a:txBody>
                  <a:tcPr/>
                </a:tc>
                <a:tc>
                  <a:txBody>
                    <a:bodyPr/>
                    <a:lstStyle/>
                    <a:p>
                      <a:pPr marL="285750" indent="-285750">
                        <a:buFont typeface="Arial" charset="0"/>
                        <a:buChar char="•"/>
                      </a:pPr>
                      <a:r>
                        <a:rPr lang="en-US" sz="1600" baseline="0" dirty="0"/>
                        <a:t>The first, most important thing to do is to understand what data set will be used to evaluate you.  Will it be your EHR?  Will it be their claims?  Whichever it is, you need to work from that.</a:t>
                      </a:r>
                    </a:p>
                    <a:p>
                      <a:pPr marL="285750" indent="-285750">
                        <a:buFont typeface="Arial" charset="0"/>
                        <a:buChar char="•"/>
                      </a:pPr>
                      <a:r>
                        <a:rPr lang="en-US" sz="1600" baseline="0" dirty="0"/>
                        <a:t>For each quality or cost measure, precisely calculate your performance at the CHC, site, and provider level for all measures day 1 (and historically if data will support it.)</a:t>
                      </a:r>
                    </a:p>
                  </a:txBody>
                  <a:tcPr/>
                </a:tc>
                <a:extLst>
                  <a:ext uri="{0D108BD9-81ED-4DB2-BD59-A6C34878D82A}">
                    <a16:rowId xmlns:a16="http://schemas.microsoft.com/office/drawing/2014/main" val="10001"/>
                  </a:ext>
                </a:extLst>
              </a:tr>
              <a:tr h="370840">
                <a:tc>
                  <a:txBody>
                    <a:bodyPr/>
                    <a:lstStyle/>
                    <a:p>
                      <a:r>
                        <a:rPr lang="en-US" sz="1600" dirty="0"/>
                        <a:t>2.  Develop periodic reporting</a:t>
                      </a:r>
                    </a:p>
                  </a:txBody>
                  <a:tcPr/>
                </a:tc>
                <a:tc>
                  <a:txBody>
                    <a:bodyPr/>
                    <a:lstStyle/>
                    <a:p>
                      <a:pPr marL="285750" indent="-285750">
                        <a:buFont typeface="Arial" charset="0"/>
                        <a:buChar char="•"/>
                      </a:pPr>
                      <a:r>
                        <a:rPr lang="en-US" sz="1600" dirty="0"/>
                        <a:t>For example, post organization-wide performance for all measures monthly.</a:t>
                      </a:r>
                    </a:p>
                    <a:p>
                      <a:pPr marL="285750" indent="-285750">
                        <a:buFont typeface="Arial" charset="0"/>
                        <a:buChar char="•"/>
                      </a:pPr>
                      <a:r>
                        <a:rPr lang="en-US" sz="1600" dirty="0"/>
                        <a:t>Share provider level data weekly.  Also, provide care gap</a:t>
                      </a:r>
                      <a:r>
                        <a:rPr lang="en-US" sz="1600" baseline="0" dirty="0"/>
                        <a:t> reports for patients with no appointments weekly for care coordinator follow up.</a:t>
                      </a:r>
                      <a:endParaRPr lang="en-US" sz="1600" dirty="0"/>
                    </a:p>
                    <a:p>
                      <a:pPr marL="285750" indent="-285750">
                        <a:buFont typeface="Arial" charset="0"/>
                        <a:buChar char="•"/>
                      </a:pPr>
                      <a:r>
                        <a:rPr lang="en-US" sz="1600" dirty="0"/>
                        <a:t>Create care gap reports for the incoming</a:t>
                      </a:r>
                      <a:r>
                        <a:rPr lang="en-US" sz="1600" baseline="0" dirty="0"/>
                        <a:t> patient daily, so care planning can begin before the patient arrives.</a:t>
                      </a:r>
                      <a:endParaRPr lang="en-US" sz="1600" dirty="0"/>
                    </a:p>
                  </a:txBody>
                  <a:tcPr/>
                </a:tc>
                <a:extLst>
                  <a:ext uri="{0D108BD9-81ED-4DB2-BD59-A6C34878D82A}">
                    <a16:rowId xmlns:a16="http://schemas.microsoft.com/office/drawing/2014/main" val="10002"/>
                  </a:ext>
                </a:extLst>
              </a:tr>
              <a:tr h="370840">
                <a:tc>
                  <a:txBody>
                    <a:bodyPr/>
                    <a:lstStyle/>
                    <a:p>
                      <a:r>
                        <a:rPr lang="en-US" sz="1600" dirty="0"/>
                        <a:t>3.  Benchmarking</a:t>
                      </a:r>
                      <a:r>
                        <a:rPr lang="en-US" sz="1600" baseline="0" dirty="0"/>
                        <a:t> to find best-practice</a:t>
                      </a:r>
                      <a:endParaRPr lang="en-US" sz="1600" dirty="0"/>
                    </a:p>
                  </a:txBody>
                  <a:tcPr/>
                </a:tc>
                <a:tc>
                  <a:txBody>
                    <a:bodyPr/>
                    <a:lstStyle/>
                    <a:p>
                      <a:pPr marL="285750" indent="-285750">
                        <a:buFont typeface="Arial" charset="0"/>
                        <a:buChar char="•"/>
                      </a:pPr>
                      <a:r>
                        <a:rPr lang="en-US" sz="1600" dirty="0"/>
                        <a:t>Looking at variation CHC-to-CHC</a:t>
                      </a:r>
                      <a:r>
                        <a:rPr lang="en-US" sz="1600" baseline="0" dirty="0"/>
                        <a:t>, site-to-site, and provider-to-provider can uncover surprising ways to get results.</a:t>
                      </a:r>
                    </a:p>
                    <a:p>
                      <a:pPr marL="285750" indent="-285750">
                        <a:buFont typeface="Arial" charset="0"/>
                        <a:buChar char="•"/>
                      </a:pPr>
                      <a:r>
                        <a:rPr lang="en-US" sz="1600" baseline="0" dirty="0"/>
                        <a:t>Look at variation and seek root causes.</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949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idx="1"/>
          </p:nvPr>
        </p:nvSpPr>
        <p:spPr>
          <a:xfrm>
            <a:off x="628650" y="1318437"/>
            <a:ext cx="7886700" cy="4295554"/>
          </a:xfrm>
        </p:spPr>
        <p:txBody>
          <a:bodyPr>
            <a:normAutofit fontScale="92500" lnSpcReduction="20000"/>
          </a:bodyPr>
          <a:lstStyle/>
          <a:p>
            <a:r>
              <a:rPr lang="en-US" dirty="0"/>
              <a:t>You’re probably already doing a lot of this.</a:t>
            </a:r>
          </a:p>
          <a:p>
            <a:r>
              <a:rPr lang="en-US" dirty="0"/>
              <a:t>The “attributed” versus “seen” population issue cannot be overstated – a lot of high-quality providers have lost money over this.</a:t>
            </a:r>
          </a:p>
          <a:p>
            <a:r>
              <a:rPr lang="en-US" dirty="0"/>
              <a:t>Expanding care teams to include care coordination requires a focus on standard setting and use of reports to support workflows.</a:t>
            </a:r>
          </a:p>
          <a:p>
            <a:r>
              <a:rPr lang="en-US" dirty="0"/>
              <a:t>Data and information systems really drive the whole process.</a:t>
            </a:r>
          </a:p>
          <a:p>
            <a:endParaRPr lang="en-US" dirty="0"/>
          </a:p>
        </p:txBody>
      </p:sp>
    </p:spTree>
    <p:extLst>
      <p:ext uri="{BB962C8B-B14F-4D97-AF65-F5344CB8AC3E}">
        <p14:creationId xmlns:p14="http://schemas.microsoft.com/office/powerpoint/2010/main" val="170161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introductions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078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Who We Are</a:t>
            </a:r>
          </a:p>
        </p:txBody>
      </p:sp>
      <p:sp>
        <p:nvSpPr>
          <p:cNvPr id="3" name="Content Placeholder 2"/>
          <p:cNvSpPr>
            <a:spLocks noGrp="1"/>
          </p:cNvSpPr>
          <p:nvPr>
            <p:ph idx="1"/>
          </p:nvPr>
        </p:nvSpPr>
        <p:spPr>
          <a:xfrm>
            <a:off x="457200" y="1600201"/>
            <a:ext cx="8229600" cy="3056859"/>
          </a:xfrm>
        </p:spPr>
        <p:txBody>
          <a:bodyPr>
            <a:normAutofit fontScale="77500" lnSpcReduction="20000"/>
          </a:bodyPr>
          <a:lstStyle/>
          <a:p>
            <a:pPr marL="0" indent="0" algn="ctr">
              <a:buNone/>
            </a:pPr>
            <a:r>
              <a:rPr lang="en-US" dirty="0"/>
              <a:t>Starling Advisors works nationally with Safety Net Providers, with a specific focus on Health Centers, Networks of Health Centers, Primary Care Associations, and the National Association of Community Health Centers to answer the question:</a:t>
            </a:r>
          </a:p>
          <a:p>
            <a:endParaRPr lang="en-US" dirty="0"/>
          </a:p>
          <a:p>
            <a:pPr marL="0" indent="0" algn="ctr">
              <a:buNone/>
            </a:pPr>
            <a:r>
              <a:rPr lang="en-US" dirty="0"/>
              <a:t>	</a:t>
            </a:r>
            <a:r>
              <a:rPr lang="en-US" sz="2800" i="1" dirty="0"/>
              <a:t>“What changes, if any, do we need to make to insure a role in providing high-quality, comprehensive primary care under Health Reform?”</a:t>
            </a:r>
            <a:endParaRPr lang="en-US" i="1" dirty="0"/>
          </a:p>
        </p:txBody>
      </p:sp>
      <p:pic>
        <p:nvPicPr>
          <p:cNvPr id="4" name="Picture 3"/>
          <p:cNvPicPr>
            <a:picLocks noChangeAspect="1"/>
          </p:cNvPicPr>
          <p:nvPr/>
        </p:nvPicPr>
        <p:blipFill>
          <a:blip r:embed="rId3"/>
          <a:stretch>
            <a:fillRect/>
          </a:stretch>
        </p:blipFill>
        <p:spPr>
          <a:xfrm>
            <a:off x="869606" y="4573798"/>
            <a:ext cx="1651000" cy="1117600"/>
          </a:xfrm>
          <a:prstGeom prst="rect">
            <a:avLst/>
          </a:prstGeom>
        </p:spPr>
      </p:pic>
      <p:pic>
        <p:nvPicPr>
          <p:cNvPr id="5" name="Picture 4"/>
          <p:cNvPicPr>
            <a:picLocks noChangeAspect="1"/>
          </p:cNvPicPr>
          <p:nvPr/>
        </p:nvPicPr>
        <p:blipFill>
          <a:blip r:embed="rId4"/>
          <a:stretch>
            <a:fillRect/>
          </a:stretch>
        </p:blipFill>
        <p:spPr>
          <a:xfrm>
            <a:off x="3170078" y="4573798"/>
            <a:ext cx="2787102" cy="1117600"/>
          </a:xfrm>
          <a:prstGeom prst="rect">
            <a:avLst/>
          </a:prstGeom>
        </p:spPr>
      </p:pic>
      <p:pic>
        <p:nvPicPr>
          <p:cNvPr id="6" name="Picture 5"/>
          <p:cNvPicPr>
            <a:picLocks noChangeAspect="1"/>
          </p:cNvPicPr>
          <p:nvPr/>
        </p:nvPicPr>
        <p:blipFill>
          <a:blip r:embed="rId5"/>
          <a:stretch>
            <a:fillRect/>
          </a:stretch>
        </p:blipFill>
        <p:spPr>
          <a:xfrm>
            <a:off x="6725087" y="4335821"/>
            <a:ext cx="1274578" cy="1274578"/>
          </a:xfrm>
          <a:prstGeom prst="rect">
            <a:avLst/>
          </a:prstGeom>
        </p:spPr>
      </p:pic>
      <p:sp>
        <p:nvSpPr>
          <p:cNvPr id="7" name="TextBox 6"/>
          <p:cNvSpPr txBox="1"/>
          <p:nvPr/>
        </p:nvSpPr>
        <p:spPr>
          <a:xfrm>
            <a:off x="1030571" y="5691398"/>
            <a:ext cx="1329070" cy="369332"/>
          </a:xfrm>
          <a:prstGeom prst="rect">
            <a:avLst/>
          </a:prstGeom>
          <a:noFill/>
        </p:spPr>
        <p:txBody>
          <a:bodyPr wrap="square" rtlCol="0">
            <a:spAutoFit/>
          </a:bodyPr>
          <a:lstStyle/>
          <a:p>
            <a:pPr algn="ctr"/>
            <a:r>
              <a:rPr lang="en-US" dirty="0"/>
              <a:t>Partner To</a:t>
            </a:r>
          </a:p>
        </p:txBody>
      </p:sp>
      <p:sp>
        <p:nvSpPr>
          <p:cNvPr id="8" name="TextBox 7"/>
          <p:cNvSpPr txBox="1"/>
          <p:nvPr/>
        </p:nvSpPr>
        <p:spPr>
          <a:xfrm>
            <a:off x="3907465" y="5691398"/>
            <a:ext cx="1329070" cy="369332"/>
          </a:xfrm>
          <a:prstGeom prst="rect">
            <a:avLst/>
          </a:prstGeom>
          <a:noFill/>
        </p:spPr>
        <p:txBody>
          <a:bodyPr wrap="square" rtlCol="0">
            <a:spAutoFit/>
          </a:bodyPr>
          <a:lstStyle/>
          <a:p>
            <a:pPr algn="ctr"/>
            <a:r>
              <a:rPr lang="en-US" dirty="0"/>
              <a:t>Grantee</a:t>
            </a:r>
          </a:p>
        </p:txBody>
      </p:sp>
      <p:sp>
        <p:nvSpPr>
          <p:cNvPr id="9" name="TextBox 8"/>
          <p:cNvSpPr txBox="1"/>
          <p:nvPr/>
        </p:nvSpPr>
        <p:spPr>
          <a:xfrm>
            <a:off x="6697841" y="5691398"/>
            <a:ext cx="1329070" cy="369332"/>
          </a:xfrm>
          <a:prstGeom prst="rect">
            <a:avLst/>
          </a:prstGeom>
          <a:noFill/>
        </p:spPr>
        <p:txBody>
          <a:bodyPr wrap="square" rtlCol="0">
            <a:spAutoFit/>
          </a:bodyPr>
          <a:lstStyle/>
          <a:p>
            <a:pPr algn="ctr"/>
            <a:r>
              <a:rPr lang="en-US" dirty="0"/>
              <a:t>Funded By</a:t>
            </a:r>
          </a:p>
        </p:txBody>
      </p:sp>
    </p:spTree>
    <p:extLst>
      <p:ext uri="{BB962C8B-B14F-4D97-AF65-F5344CB8AC3E}">
        <p14:creationId xmlns:p14="http://schemas.microsoft.com/office/powerpoint/2010/main" val="355263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primary care value equation</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411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5292" y="2346076"/>
            <a:ext cx="6430803" cy="1536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TextBox 5"/>
          <p:cNvSpPr txBox="1"/>
          <p:nvPr/>
        </p:nvSpPr>
        <p:spPr>
          <a:xfrm>
            <a:off x="1680415" y="2910949"/>
            <a:ext cx="1153026" cy="415498"/>
          </a:xfrm>
          <a:prstGeom prst="rect">
            <a:avLst/>
          </a:prstGeom>
          <a:noFill/>
        </p:spPr>
        <p:txBody>
          <a:bodyPr wrap="square" rtlCol="0">
            <a:spAutoFit/>
          </a:bodyPr>
          <a:lstStyle/>
          <a:p>
            <a:r>
              <a:rPr lang="en-US" sz="2100" b="1" dirty="0">
                <a:solidFill>
                  <a:srgbClr val="113654"/>
                </a:solidFill>
                <a:latin typeface="Love Ya Like A Sister"/>
                <a:cs typeface="Love Ya Like A Sister"/>
              </a:rPr>
              <a:t>Value</a:t>
            </a:r>
            <a:endParaRPr lang="en-US" sz="1350" b="1" dirty="0">
              <a:solidFill>
                <a:srgbClr val="113654"/>
              </a:solidFill>
              <a:latin typeface="Love Ya Like A Sister"/>
              <a:cs typeface="Love Ya Like A Sister"/>
            </a:endParaRPr>
          </a:p>
        </p:txBody>
      </p:sp>
      <p:sp>
        <p:nvSpPr>
          <p:cNvPr id="7" name="TextBox 6"/>
          <p:cNvSpPr txBox="1"/>
          <p:nvPr/>
        </p:nvSpPr>
        <p:spPr>
          <a:xfrm>
            <a:off x="2536315" y="2904937"/>
            <a:ext cx="346938"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a:t>
            </a:r>
            <a:endParaRPr lang="en-US" sz="1350" dirty="0">
              <a:solidFill>
                <a:srgbClr val="113654"/>
              </a:solidFill>
              <a:latin typeface="Love Ya Like A Sister"/>
              <a:cs typeface="Love Ya Like A Sister"/>
            </a:endParaRPr>
          </a:p>
        </p:txBody>
      </p:sp>
      <p:sp>
        <p:nvSpPr>
          <p:cNvPr id="8" name="TextBox 7"/>
          <p:cNvSpPr txBox="1"/>
          <p:nvPr/>
        </p:nvSpPr>
        <p:spPr>
          <a:xfrm>
            <a:off x="3144713" y="2682913"/>
            <a:ext cx="1851660"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Outcomes</a:t>
            </a:r>
            <a:endParaRPr lang="en-US" sz="1350" dirty="0">
              <a:solidFill>
                <a:srgbClr val="113654"/>
              </a:solidFill>
              <a:latin typeface="Love Ya Like A Sister"/>
              <a:cs typeface="Love Ya Like A Sister"/>
            </a:endParaRPr>
          </a:p>
        </p:txBody>
      </p:sp>
      <p:cxnSp>
        <p:nvCxnSpPr>
          <p:cNvPr id="9" name="Straight Connector 8"/>
          <p:cNvCxnSpPr/>
          <p:nvPr/>
        </p:nvCxnSpPr>
        <p:spPr>
          <a:xfrm>
            <a:off x="2983831" y="3105405"/>
            <a:ext cx="2369715" cy="0"/>
          </a:xfrm>
          <a:prstGeom prst="line">
            <a:avLst/>
          </a:prstGeom>
          <a:ln>
            <a:solidFill>
              <a:srgbClr val="113654"/>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759312" y="3132917"/>
            <a:ext cx="2948911" cy="369332"/>
          </a:xfrm>
          <a:prstGeom prst="rect">
            <a:avLst/>
          </a:prstGeom>
          <a:noFill/>
        </p:spPr>
        <p:txBody>
          <a:bodyPr wrap="square" rtlCol="0">
            <a:spAutoFit/>
          </a:bodyPr>
          <a:lstStyle/>
          <a:p>
            <a:pPr algn="ctr"/>
            <a:r>
              <a:rPr lang="en-US" dirty="0">
                <a:solidFill>
                  <a:srgbClr val="113654"/>
                </a:solidFill>
                <a:latin typeface="Love Ya Like A Sister"/>
                <a:cs typeface="Love Ya Like A Sister"/>
              </a:rPr>
              <a:t>Cost</a:t>
            </a:r>
            <a:r>
              <a:rPr lang="en-US" baseline="30000" dirty="0">
                <a:solidFill>
                  <a:srgbClr val="113654"/>
                </a:solidFill>
                <a:latin typeface="Love Ya Like A Sister"/>
                <a:cs typeface="Love Ya Like A Sister"/>
              </a:rPr>
              <a:t>(us)</a:t>
            </a:r>
            <a:r>
              <a:rPr lang="en-US" dirty="0">
                <a:solidFill>
                  <a:srgbClr val="113654"/>
                </a:solidFill>
                <a:latin typeface="Love Ya Like A Sister"/>
                <a:cs typeface="Love Ya Like A Sister"/>
              </a:rPr>
              <a:t> + Cost</a:t>
            </a:r>
            <a:r>
              <a:rPr lang="en-US" baseline="30000" dirty="0">
                <a:solidFill>
                  <a:srgbClr val="113654"/>
                </a:solidFill>
                <a:latin typeface="Love Ya Like A Sister"/>
                <a:cs typeface="Love Ya Like A Sister"/>
              </a:rPr>
              <a:t>(them)</a:t>
            </a:r>
            <a:endParaRPr lang="en-US" sz="1200" baseline="30000" dirty="0">
              <a:solidFill>
                <a:srgbClr val="113654"/>
              </a:solidFill>
              <a:latin typeface="Love Ya Like A Sister"/>
              <a:cs typeface="Love Ya Like A Sister"/>
            </a:endParaRPr>
          </a:p>
        </p:txBody>
      </p:sp>
      <p:sp>
        <p:nvSpPr>
          <p:cNvPr id="11" name="Double Brace 10"/>
          <p:cNvSpPr/>
          <p:nvPr/>
        </p:nvSpPr>
        <p:spPr>
          <a:xfrm>
            <a:off x="2759312" y="2586378"/>
            <a:ext cx="2880359" cy="1050197"/>
          </a:xfrm>
          <a:prstGeom prst="bracePair">
            <a:avLst/>
          </a:prstGeom>
          <a:ln>
            <a:solidFill>
              <a:srgbClr val="1136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113654"/>
              </a:solidFill>
            </a:endParaRPr>
          </a:p>
        </p:txBody>
      </p:sp>
      <p:sp>
        <p:nvSpPr>
          <p:cNvPr id="12" name="TextBox 11"/>
          <p:cNvSpPr txBox="1"/>
          <p:nvPr/>
        </p:nvSpPr>
        <p:spPr>
          <a:xfrm>
            <a:off x="5618707"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3" name="TextBox 12"/>
          <p:cNvSpPr txBox="1"/>
          <p:nvPr/>
        </p:nvSpPr>
        <p:spPr>
          <a:xfrm>
            <a:off x="6519692"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4" name="TextBox 13"/>
          <p:cNvSpPr txBox="1"/>
          <p:nvPr/>
        </p:nvSpPr>
        <p:spPr>
          <a:xfrm>
            <a:off x="5708222" y="2926576"/>
            <a:ext cx="952706"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Risk</a:t>
            </a:r>
          </a:p>
        </p:txBody>
      </p:sp>
      <p:sp>
        <p:nvSpPr>
          <p:cNvPr id="15" name="TextBox 14"/>
          <p:cNvSpPr txBox="1"/>
          <p:nvPr/>
        </p:nvSpPr>
        <p:spPr>
          <a:xfrm>
            <a:off x="6518928" y="2936709"/>
            <a:ext cx="1367167"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Scale</a:t>
            </a:r>
          </a:p>
        </p:txBody>
      </p:sp>
      <p:sp>
        <p:nvSpPr>
          <p:cNvPr id="16" name="TextBox 15"/>
          <p:cNvSpPr txBox="1"/>
          <p:nvPr/>
        </p:nvSpPr>
        <p:spPr>
          <a:xfrm>
            <a:off x="1425037" y="3675857"/>
            <a:ext cx="4772490" cy="230832"/>
          </a:xfrm>
          <a:prstGeom prst="rect">
            <a:avLst/>
          </a:prstGeom>
          <a:noFill/>
        </p:spPr>
        <p:txBody>
          <a:bodyPr wrap="square" rtlCol="0">
            <a:spAutoFit/>
          </a:bodyPr>
          <a:lstStyle/>
          <a:p>
            <a:r>
              <a:rPr lang="en-US" sz="900" dirty="0"/>
              <a:t>Copyright, Starling Advisors LLC, 2015.  All rights reserved.</a:t>
            </a:r>
          </a:p>
        </p:txBody>
      </p:sp>
      <p:sp>
        <p:nvSpPr>
          <p:cNvPr id="2" name="Content Placeholder 1"/>
          <p:cNvSpPr>
            <a:spLocks noGrp="1"/>
          </p:cNvSpPr>
          <p:nvPr>
            <p:ph idx="1"/>
          </p:nvPr>
        </p:nvSpPr>
        <p:spPr>
          <a:xfrm>
            <a:off x="628650" y="3936588"/>
            <a:ext cx="7886700" cy="1853427"/>
          </a:xfrm>
        </p:spPr>
        <p:txBody>
          <a:bodyPr>
            <a:normAutofit/>
          </a:bodyPr>
          <a:lstStyle/>
          <a:p>
            <a:r>
              <a:rPr lang="en-US" sz="1800" b="1" dirty="0"/>
              <a:t>Value.</a:t>
            </a:r>
            <a:r>
              <a:rPr lang="en-US" sz="1800" dirty="0"/>
              <a:t>  Quantifiable, monetary benefit your care provides to a payer’s patients.</a:t>
            </a:r>
          </a:p>
        </p:txBody>
      </p:sp>
      <p:sp>
        <p:nvSpPr>
          <p:cNvPr id="17" name="Title 1"/>
          <p:cNvSpPr>
            <a:spLocks noGrp="1"/>
          </p:cNvSpPr>
          <p:nvPr>
            <p:ph type="title"/>
          </p:nvPr>
        </p:nvSpPr>
        <p:spPr>
          <a:xfrm>
            <a:off x="628650" y="1131094"/>
            <a:ext cx="7886700" cy="994172"/>
          </a:xfrm>
        </p:spPr>
        <p:txBody>
          <a:bodyPr/>
          <a:lstStyle/>
          <a:p>
            <a:r>
              <a:rPr lang="en-US" dirty="0"/>
              <a:t>What is Value?</a:t>
            </a:r>
          </a:p>
        </p:txBody>
      </p:sp>
    </p:spTree>
    <p:extLst>
      <p:ext uri="{BB962C8B-B14F-4D97-AF65-F5344CB8AC3E}">
        <p14:creationId xmlns:p14="http://schemas.microsoft.com/office/powerpoint/2010/main" val="200258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5292" y="2346076"/>
            <a:ext cx="6430803" cy="1536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TextBox 5"/>
          <p:cNvSpPr txBox="1"/>
          <p:nvPr/>
        </p:nvSpPr>
        <p:spPr>
          <a:xfrm>
            <a:off x="1680415" y="2910949"/>
            <a:ext cx="1153026"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Value</a:t>
            </a:r>
            <a:endParaRPr lang="en-US" sz="1350" dirty="0">
              <a:solidFill>
                <a:srgbClr val="113654"/>
              </a:solidFill>
              <a:latin typeface="Love Ya Like A Sister"/>
              <a:cs typeface="Love Ya Like A Sister"/>
            </a:endParaRPr>
          </a:p>
        </p:txBody>
      </p:sp>
      <p:sp>
        <p:nvSpPr>
          <p:cNvPr id="7" name="TextBox 6"/>
          <p:cNvSpPr txBox="1"/>
          <p:nvPr/>
        </p:nvSpPr>
        <p:spPr>
          <a:xfrm>
            <a:off x="2536315" y="2904937"/>
            <a:ext cx="346938"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a:t>
            </a:r>
            <a:endParaRPr lang="en-US" sz="1350" dirty="0">
              <a:solidFill>
                <a:srgbClr val="113654"/>
              </a:solidFill>
              <a:latin typeface="Love Ya Like A Sister"/>
              <a:cs typeface="Love Ya Like A Sister"/>
            </a:endParaRPr>
          </a:p>
        </p:txBody>
      </p:sp>
      <p:sp>
        <p:nvSpPr>
          <p:cNvPr id="8" name="TextBox 7"/>
          <p:cNvSpPr txBox="1"/>
          <p:nvPr/>
        </p:nvSpPr>
        <p:spPr>
          <a:xfrm>
            <a:off x="3144713" y="2682913"/>
            <a:ext cx="1851660" cy="415498"/>
          </a:xfrm>
          <a:prstGeom prst="rect">
            <a:avLst/>
          </a:prstGeom>
          <a:noFill/>
        </p:spPr>
        <p:txBody>
          <a:bodyPr wrap="square" rtlCol="0">
            <a:spAutoFit/>
          </a:bodyPr>
          <a:lstStyle/>
          <a:p>
            <a:pPr algn="ctr"/>
            <a:r>
              <a:rPr lang="en-US" sz="2100" b="1" dirty="0">
                <a:solidFill>
                  <a:srgbClr val="113654"/>
                </a:solidFill>
                <a:latin typeface="Love Ya Like A Sister"/>
                <a:cs typeface="Love Ya Like A Sister"/>
              </a:rPr>
              <a:t>Outcomes</a:t>
            </a:r>
            <a:endParaRPr lang="en-US" sz="1350" b="1" dirty="0">
              <a:solidFill>
                <a:srgbClr val="113654"/>
              </a:solidFill>
              <a:latin typeface="Love Ya Like A Sister"/>
              <a:cs typeface="Love Ya Like A Sister"/>
            </a:endParaRPr>
          </a:p>
        </p:txBody>
      </p:sp>
      <p:cxnSp>
        <p:nvCxnSpPr>
          <p:cNvPr id="9" name="Straight Connector 8"/>
          <p:cNvCxnSpPr/>
          <p:nvPr/>
        </p:nvCxnSpPr>
        <p:spPr>
          <a:xfrm>
            <a:off x="2983831" y="3105405"/>
            <a:ext cx="2369715" cy="0"/>
          </a:xfrm>
          <a:prstGeom prst="line">
            <a:avLst/>
          </a:prstGeom>
          <a:ln>
            <a:solidFill>
              <a:srgbClr val="113654"/>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759312" y="3132917"/>
            <a:ext cx="2948911" cy="369332"/>
          </a:xfrm>
          <a:prstGeom prst="rect">
            <a:avLst/>
          </a:prstGeom>
          <a:noFill/>
        </p:spPr>
        <p:txBody>
          <a:bodyPr wrap="square" rtlCol="0">
            <a:spAutoFit/>
          </a:bodyPr>
          <a:lstStyle/>
          <a:p>
            <a:pPr algn="ctr"/>
            <a:r>
              <a:rPr lang="en-US" dirty="0">
                <a:solidFill>
                  <a:srgbClr val="113654"/>
                </a:solidFill>
                <a:latin typeface="Love Ya Like A Sister"/>
                <a:cs typeface="Love Ya Like A Sister"/>
              </a:rPr>
              <a:t>Cost</a:t>
            </a:r>
            <a:r>
              <a:rPr lang="en-US" baseline="30000" dirty="0">
                <a:solidFill>
                  <a:srgbClr val="113654"/>
                </a:solidFill>
                <a:latin typeface="Love Ya Like A Sister"/>
                <a:cs typeface="Love Ya Like A Sister"/>
              </a:rPr>
              <a:t>(us)</a:t>
            </a:r>
            <a:r>
              <a:rPr lang="en-US" dirty="0">
                <a:solidFill>
                  <a:srgbClr val="113654"/>
                </a:solidFill>
                <a:latin typeface="Love Ya Like A Sister"/>
                <a:cs typeface="Love Ya Like A Sister"/>
              </a:rPr>
              <a:t> + Cost</a:t>
            </a:r>
            <a:r>
              <a:rPr lang="en-US" baseline="30000" dirty="0">
                <a:solidFill>
                  <a:srgbClr val="113654"/>
                </a:solidFill>
                <a:latin typeface="Love Ya Like A Sister"/>
                <a:cs typeface="Love Ya Like A Sister"/>
              </a:rPr>
              <a:t>(them)</a:t>
            </a:r>
            <a:endParaRPr lang="en-US" sz="1200" baseline="30000" dirty="0">
              <a:solidFill>
                <a:srgbClr val="113654"/>
              </a:solidFill>
              <a:latin typeface="Love Ya Like A Sister"/>
              <a:cs typeface="Love Ya Like A Sister"/>
            </a:endParaRPr>
          </a:p>
        </p:txBody>
      </p:sp>
      <p:sp>
        <p:nvSpPr>
          <p:cNvPr id="11" name="Double Brace 10"/>
          <p:cNvSpPr/>
          <p:nvPr/>
        </p:nvSpPr>
        <p:spPr>
          <a:xfrm>
            <a:off x="2759312" y="2586378"/>
            <a:ext cx="2880359" cy="1050197"/>
          </a:xfrm>
          <a:prstGeom prst="bracePair">
            <a:avLst/>
          </a:prstGeom>
          <a:ln>
            <a:solidFill>
              <a:srgbClr val="1136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113654"/>
              </a:solidFill>
            </a:endParaRPr>
          </a:p>
        </p:txBody>
      </p:sp>
      <p:sp>
        <p:nvSpPr>
          <p:cNvPr id="12" name="TextBox 11"/>
          <p:cNvSpPr txBox="1"/>
          <p:nvPr/>
        </p:nvSpPr>
        <p:spPr>
          <a:xfrm>
            <a:off x="5618707"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3" name="TextBox 12"/>
          <p:cNvSpPr txBox="1"/>
          <p:nvPr/>
        </p:nvSpPr>
        <p:spPr>
          <a:xfrm>
            <a:off x="6519692"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4" name="TextBox 13"/>
          <p:cNvSpPr txBox="1"/>
          <p:nvPr/>
        </p:nvSpPr>
        <p:spPr>
          <a:xfrm>
            <a:off x="5708222" y="2926576"/>
            <a:ext cx="952706"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Risk</a:t>
            </a:r>
          </a:p>
        </p:txBody>
      </p:sp>
      <p:sp>
        <p:nvSpPr>
          <p:cNvPr id="15" name="TextBox 14"/>
          <p:cNvSpPr txBox="1"/>
          <p:nvPr/>
        </p:nvSpPr>
        <p:spPr>
          <a:xfrm>
            <a:off x="6518928" y="2936709"/>
            <a:ext cx="1367167"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Scale</a:t>
            </a:r>
          </a:p>
        </p:txBody>
      </p:sp>
      <p:sp>
        <p:nvSpPr>
          <p:cNvPr id="16" name="TextBox 15"/>
          <p:cNvSpPr txBox="1"/>
          <p:nvPr/>
        </p:nvSpPr>
        <p:spPr>
          <a:xfrm>
            <a:off x="1425037" y="3675857"/>
            <a:ext cx="4772490" cy="230832"/>
          </a:xfrm>
          <a:prstGeom prst="rect">
            <a:avLst/>
          </a:prstGeom>
          <a:noFill/>
        </p:spPr>
        <p:txBody>
          <a:bodyPr wrap="square" rtlCol="0">
            <a:spAutoFit/>
          </a:bodyPr>
          <a:lstStyle/>
          <a:p>
            <a:r>
              <a:rPr lang="en-US" sz="900" dirty="0"/>
              <a:t>Copyright, Starling Advisors LLC, 2015.  All rights reserved.</a:t>
            </a:r>
          </a:p>
        </p:txBody>
      </p:sp>
      <p:sp>
        <p:nvSpPr>
          <p:cNvPr id="2" name="Content Placeholder 1"/>
          <p:cNvSpPr>
            <a:spLocks noGrp="1"/>
          </p:cNvSpPr>
          <p:nvPr>
            <p:ph idx="1"/>
          </p:nvPr>
        </p:nvSpPr>
        <p:spPr>
          <a:xfrm>
            <a:off x="628650" y="3936588"/>
            <a:ext cx="7886700" cy="1853427"/>
          </a:xfrm>
        </p:spPr>
        <p:txBody>
          <a:bodyPr>
            <a:normAutofit/>
          </a:bodyPr>
          <a:lstStyle/>
          <a:p>
            <a:r>
              <a:rPr lang="en-US" sz="1800" b="1" dirty="0"/>
              <a:t>Outcomes.</a:t>
            </a:r>
            <a:r>
              <a:rPr lang="en-US" sz="1800" dirty="0"/>
              <a:t>  Measurable indicators of population health which demonstrate effectiveness of your care model.</a:t>
            </a:r>
          </a:p>
        </p:txBody>
      </p:sp>
      <p:sp>
        <p:nvSpPr>
          <p:cNvPr id="17" name="Title 1"/>
          <p:cNvSpPr>
            <a:spLocks noGrp="1"/>
          </p:cNvSpPr>
          <p:nvPr>
            <p:ph type="title"/>
          </p:nvPr>
        </p:nvSpPr>
        <p:spPr>
          <a:xfrm>
            <a:off x="628650" y="1131094"/>
            <a:ext cx="7886700" cy="994172"/>
          </a:xfrm>
        </p:spPr>
        <p:txBody>
          <a:bodyPr/>
          <a:lstStyle/>
          <a:p>
            <a:r>
              <a:rPr lang="en-US" dirty="0"/>
              <a:t>What is Value?</a:t>
            </a:r>
          </a:p>
        </p:txBody>
      </p:sp>
    </p:spTree>
    <p:extLst>
      <p:ext uri="{BB962C8B-B14F-4D97-AF65-F5344CB8AC3E}">
        <p14:creationId xmlns:p14="http://schemas.microsoft.com/office/powerpoint/2010/main" val="213414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5292" y="2346076"/>
            <a:ext cx="6430803" cy="1536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TextBox 5"/>
          <p:cNvSpPr txBox="1"/>
          <p:nvPr/>
        </p:nvSpPr>
        <p:spPr>
          <a:xfrm>
            <a:off x="1680415" y="2910949"/>
            <a:ext cx="1153026"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Value</a:t>
            </a:r>
            <a:endParaRPr lang="en-US" sz="1350" dirty="0">
              <a:solidFill>
                <a:srgbClr val="113654"/>
              </a:solidFill>
              <a:latin typeface="Love Ya Like A Sister"/>
              <a:cs typeface="Love Ya Like A Sister"/>
            </a:endParaRPr>
          </a:p>
        </p:txBody>
      </p:sp>
      <p:sp>
        <p:nvSpPr>
          <p:cNvPr id="7" name="TextBox 6"/>
          <p:cNvSpPr txBox="1"/>
          <p:nvPr/>
        </p:nvSpPr>
        <p:spPr>
          <a:xfrm>
            <a:off x="2536315" y="2904937"/>
            <a:ext cx="346938"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a:t>
            </a:r>
            <a:endParaRPr lang="en-US" sz="1350" dirty="0">
              <a:solidFill>
                <a:srgbClr val="113654"/>
              </a:solidFill>
              <a:latin typeface="Love Ya Like A Sister"/>
              <a:cs typeface="Love Ya Like A Sister"/>
            </a:endParaRPr>
          </a:p>
        </p:txBody>
      </p:sp>
      <p:sp>
        <p:nvSpPr>
          <p:cNvPr id="8" name="TextBox 7"/>
          <p:cNvSpPr txBox="1"/>
          <p:nvPr/>
        </p:nvSpPr>
        <p:spPr>
          <a:xfrm>
            <a:off x="3144713" y="2682913"/>
            <a:ext cx="1851660"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Outcomes</a:t>
            </a:r>
            <a:endParaRPr lang="en-US" sz="1350" dirty="0">
              <a:solidFill>
                <a:srgbClr val="113654"/>
              </a:solidFill>
              <a:latin typeface="Love Ya Like A Sister"/>
              <a:cs typeface="Love Ya Like A Sister"/>
            </a:endParaRPr>
          </a:p>
        </p:txBody>
      </p:sp>
      <p:cxnSp>
        <p:nvCxnSpPr>
          <p:cNvPr id="9" name="Straight Connector 8"/>
          <p:cNvCxnSpPr/>
          <p:nvPr/>
        </p:nvCxnSpPr>
        <p:spPr>
          <a:xfrm>
            <a:off x="2983831" y="3105405"/>
            <a:ext cx="2369715" cy="0"/>
          </a:xfrm>
          <a:prstGeom prst="line">
            <a:avLst/>
          </a:prstGeom>
          <a:ln>
            <a:solidFill>
              <a:srgbClr val="113654"/>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759312" y="3132917"/>
            <a:ext cx="2948911" cy="369332"/>
          </a:xfrm>
          <a:prstGeom prst="rect">
            <a:avLst/>
          </a:prstGeom>
          <a:noFill/>
        </p:spPr>
        <p:txBody>
          <a:bodyPr wrap="square" rtlCol="0">
            <a:spAutoFit/>
          </a:bodyPr>
          <a:lstStyle/>
          <a:p>
            <a:pPr algn="ctr"/>
            <a:r>
              <a:rPr lang="en-US" b="1" dirty="0">
                <a:solidFill>
                  <a:srgbClr val="113654"/>
                </a:solidFill>
                <a:latin typeface="Love Ya Like A Sister"/>
                <a:cs typeface="Love Ya Like A Sister"/>
              </a:rPr>
              <a:t>Cost</a:t>
            </a:r>
            <a:r>
              <a:rPr lang="en-US" b="1" baseline="30000" dirty="0">
                <a:solidFill>
                  <a:srgbClr val="113654"/>
                </a:solidFill>
                <a:latin typeface="Love Ya Like A Sister"/>
                <a:cs typeface="Love Ya Like A Sister"/>
              </a:rPr>
              <a:t>(us)</a:t>
            </a:r>
            <a:r>
              <a:rPr lang="en-US" dirty="0">
                <a:solidFill>
                  <a:srgbClr val="113654"/>
                </a:solidFill>
                <a:latin typeface="Love Ya Like A Sister"/>
                <a:cs typeface="Love Ya Like A Sister"/>
              </a:rPr>
              <a:t> + Cost</a:t>
            </a:r>
            <a:r>
              <a:rPr lang="en-US" baseline="30000" dirty="0">
                <a:solidFill>
                  <a:srgbClr val="113654"/>
                </a:solidFill>
                <a:latin typeface="Love Ya Like A Sister"/>
                <a:cs typeface="Love Ya Like A Sister"/>
              </a:rPr>
              <a:t>(them)</a:t>
            </a:r>
            <a:endParaRPr lang="en-US" sz="1200" baseline="30000" dirty="0">
              <a:solidFill>
                <a:srgbClr val="113654"/>
              </a:solidFill>
              <a:latin typeface="Love Ya Like A Sister"/>
              <a:cs typeface="Love Ya Like A Sister"/>
            </a:endParaRPr>
          </a:p>
        </p:txBody>
      </p:sp>
      <p:sp>
        <p:nvSpPr>
          <p:cNvPr id="11" name="Double Brace 10"/>
          <p:cNvSpPr/>
          <p:nvPr/>
        </p:nvSpPr>
        <p:spPr>
          <a:xfrm>
            <a:off x="2759312" y="2586378"/>
            <a:ext cx="2880359" cy="1050197"/>
          </a:xfrm>
          <a:prstGeom prst="bracePair">
            <a:avLst/>
          </a:prstGeom>
          <a:ln>
            <a:solidFill>
              <a:srgbClr val="1136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113654"/>
              </a:solidFill>
            </a:endParaRPr>
          </a:p>
        </p:txBody>
      </p:sp>
      <p:sp>
        <p:nvSpPr>
          <p:cNvPr id="12" name="TextBox 11"/>
          <p:cNvSpPr txBox="1"/>
          <p:nvPr/>
        </p:nvSpPr>
        <p:spPr>
          <a:xfrm>
            <a:off x="5618707"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3" name="TextBox 12"/>
          <p:cNvSpPr txBox="1"/>
          <p:nvPr/>
        </p:nvSpPr>
        <p:spPr>
          <a:xfrm>
            <a:off x="6519692"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4" name="TextBox 13"/>
          <p:cNvSpPr txBox="1"/>
          <p:nvPr/>
        </p:nvSpPr>
        <p:spPr>
          <a:xfrm>
            <a:off x="5708222" y="2926576"/>
            <a:ext cx="952706"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Risk</a:t>
            </a:r>
          </a:p>
        </p:txBody>
      </p:sp>
      <p:sp>
        <p:nvSpPr>
          <p:cNvPr id="15" name="TextBox 14"/>
          <p:cNvSpPr txBox="1"/>
          <p:nvPr/>
        </p:nvSpPr>
        <p:spPr>
          <a:xfrm>
            <a:off x="6518928" y="2936709"/>
            <a:ext cx="1367167"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Scale</a:t>
            </a:r>
          </a:p>
        </p:txBody>
      </p:sp>
      <p:sp>
        <p:nvSpPr>
          <p:cNvPr id="16" name="TextBox 15"/>
          <p:cNvSpPr txBox="1"/>
          <p:nvPr/>
        </p:nvSpPr>
        <p:spPr>
          <a:xfrm>
            <a:off x="1425037" y="3675857"/>
            <a:ext cx="4772490" cy="230832"/>
          </a:xfrm>
          <a:prstGeom prst="rect">
            <a:avLst/>
          </a:prstGeom>
          <a:noFill/>
        </p:spPr>
        <p:txBody>
          <a:bodyPr wrap="square" rtlCol="0">
            <a:spAutoFit/>
          </a:bodyPr>
          <a:lstStyle/>
          <a:p>
            <a:r>
              <a:rPr lang="en-US" sz="900" dirty="0"/>
              <a:t>Copyright, Starling Advisors LLC, 2015.  All rights reserved.</a:t>
            </a:r>
          </a:p>
        </p:txBody>
      </p:sp>
      <p:sp>
        <p:nvSpPr>
          <p:cNvPr id="2" name="Content Placeholder 1"/>
          <p:cNvSpPr>
            <a:spLocks noGrp="1"/>
          </p:cNvSpPr>
          <p:nvPr>
            <p:ph idx="1"/>
          </p:nvPr>
        </p:nvSpPr>
        <p:spPr>
          <a:xfrm>
            <a:off x="628650" y="3936588"/>
            <a:ext cx="7886700" cy="1853427"/>
          </a:xfrm>
        </p:spPr>
        <p:txBody>
          <a:bodyPr>
            <a:normAutofit/>
          </a:bodyPr>
          <a:lstStyle/>
          <a:p>
            <a:r>
              <a:rPr lang="en-US" sz="1800" b="1" dirty="0"/>
              <a:t>Cost</a:t>
            </a:r>
            <a:r>
              <a:rPr lang="en-US" sz="1800" b="1" baseline="30000" dirty="0"/>
              <a:t>(us)</a:t>
            </a:r>
            <a:r>
              <a:rPr lang="en-US" sz="1800" b="1" dirty="0"/>
              <a:t>.</a:t>
            </a:r>
            <a:r>
              <a:rPr lang="en-US" sz="1800" dirty="0"/>
              <a:t> The cost of the care you deliver to patients, and the relative efficiency of this care.  For example, keeping a population of patients with diabetes healthy using less visits and more telephonic follow up will be considered more efficient than using more visits.</a:t>
            </a:r>
          </a:p>
        </p:txBody>
      </p:sp>
      <p:sp>
        <p:nvSpPr>
          <p:cNvPr id="17" name="Title 1"/>
          <p:cNvSpPr>
            <a:spLocks noGrp="1"/>
          </p:cNvSpPr>
          <p:nvPr>
            <p:ph type="title"/>
          </p:nvPr>
        </p:nvSpPr>
        <p:spPr>
          <a:xfrm>
            <a:off x="628650" y="1131094"/>
            <a:ext cx="7886700" cy="994172"/>
          </a:xfrm>
        </p:spPr>
        <p:txBody>
          <a:bodyPr/>
          <a:lstStyle/>
          <a:p>
            <a:r>
              <a:rPr lang="en-US" dirty="0"/>
              <a:t>What is Value?</a:t>
            </a:r>
          </a:p>
        </p:txBody>
      </p:sp>
    </p:spTree>
    <p:extLst>
      <p:ext uri="{BB962C8B-B14F-4D97-AF65-F5344CB8AC3E}">
        <p14:creationId xmlns:p14="http://schemas.microsoft.com/office/powerpoint/2010/main" val="12993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5292" y="2346076"/>
            <a:ext cx="6430803" cy="15366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6" name="TextBox 5"/>
          <p:cNvSpPr txBox="1"/>
          <p:nvPr/>
        </p:nvSpPr>
        <p:spPr>
          <a:xfrm>
            <a:off x="1680415" y="2910949"/>
            <a:ext cx="1153026"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Value</a:t>
            </a:r>
            <a:endParaRPr lang="en-US" sz="1350" dirty="0">
              <a:solidFill>
                <a:srgbClr val="113654"/>
              </a:solidFill>
              <a:latin typeface="Love Ya Like A Sister"/>
              <a:cs typeface="Love Ya Like A Sister"/>
            </a:endParaRPr>
          </a:p>
        </p:txBody>
      </p:sp>
      <p:sp>
        <p:nvSpPr>
          <p:cNvPr id="7" name="TextBox 6"/>
          <p:cNvSpPr txBox="1"/>
          <p:nvPr/>
        </p:nvSpPr>
        <p:spPr>
          <a:xfrm>
            <a:off x="2536315" y="2904937"/>
            <a:ext cx="346938" cy="415498"/>
          </a:xfrm>
          <a:prstGeom prst="rect">
            <a:avLst/>
          </a:prstGeom>
          <a:noFill/>
        </p:spPr>
        <p:txBody>
          <a:bodyPr wrap="square" rtlCol="0">
            <a:spAutoFit/>
          </a:bodyPr>
          <a:lstStyle/>
          <a:p>
            <a:r>
              <a:rPr lang="en-US" sz="2100" dirty="0">
                <a:solidFill>
                  <a:srgbClr val="113654"/>
                </a:solidFill>
                <a:latin typeface="Love Ya Like A Sister"/>
                <a:cs typeface="Love Ya Like A Sister"/>
              </a:rPr>
              <a:t>=</a:t>
            </a:r>
            <a:endParaRPr lang="en-US" sz="1350" dirty="0">
              <a:solidFill>
                <a:srgbClr val="113654"/>
              </a:solidFill>
              <a:latin typeface="Love Ya Like A Sister"/>
              <a:cs typeface="Love Ya Like A Sister"/>
            </a:endParaRPr>
          </a:p>
        </p:txBody>
      </p:sp>
      <p:sp>
        <p:nvSpPr>
          <p:cNvPr id="8" name="TextBox 7"/>
          <p:cNvSpPr txBox="1"/>
          <p:nvPr/>
        </p:nvSpPr>
        <p:spPr>
          <a:xfrm>
            <a:off x="3144713" y="2682913"/>
            <a:ext cx="1851660"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Outcomes</a:t>
            </a:r>
            <a:endParaRPr lang="en-US" sz="1350" dirty="0">
              <a:solidFill>
                <a:srgbClr val="113654"/>
              </a:solidFill>
              <a:latin typeface="Love Ya Like A Sister"/>
              <a:cs typeface="Love Ya Like A Sister"/>
            </a:endParaRPr>
          </a:p>
        </p:txBody>
      </p:sp>
      <p:cxnSp>
        <p:nvCxnSpPr>
          <p:cNvPr id="9" name="Straight Connector 8"/>
          <p:cNvCxnSpPr/>
          <p:nvPr/>
        </p:nvCxnSpPr>
        <p:spPr>
          <a:xfrm>
            <a:off x="2983831" y="3105405"/>
            <a:ext cx="2369715" cy="0"/>
          </a:xfrm>
          <a:prstGeom prst="line">
            <a:avLst/>
          </a:prstGeom>
          <a:ln>
            <a:solidFill>
              <a:srgbClr val="113654"/>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759312" y="3132917"/>
            <a:ext cx="2948911" cy="369332"/>
          </a:xfrm>
          <a:prstGeom prst="rect">
            <a:avLst/>
          </a:prstGeom>
          <a:noFill/>
        </p:spPr>
        <p:txBody>
          <a:bodyPr wrap="square" rtlCol="0">
            <a:spAutoFit/>
          </a:bodyPr>
          <a:lstStyle/>
          <a:p>
            <a:pPr algn="ctr"/>
            <a:r>
              <a:rPr lang="en-US" dirty="0">
                <a:solidFill>
                  <a:srgbClr val="113654"/>
                </a:solidFill>
                <a:latin typeface="Love Ya Like A Sister"/>
                <a:cs typeface="Love Ya Like A Sister"/>
              </a:rPr>
              <a:t>Cost</a:t>
            </a:r>
            <a:r>
              <a:rPr lang="en-US" baseline="30000" dirty="0">
                <a:solidFill>
                  <a:srgbClr val="113654"/>
                </a:solidFill>
                <a:latin typeface="Love Ya Like A Sister"/>
                <a:cs typeface="Love Ya Like A Sister"/>
              </a:rPr>
              <a:t>(us)</a:t>
            </a:r>
            <a:r>
              <a:rPr lang="en-US" dirty="0">
                <a:solidFill>
                  <a:srgbClr val="113654"/>
                </a:solidFill>
                <a:latin typeface="Love Ya Like A Sister"/>
                <a:cs typeface="Love Ya Like A Sister"/>
              </a:rPr>
              <a:t> + </a:t>
            </a:r>
            <a:r>
              <a:rPr lang="en-US" b="1" dirty="0">
                <a:solidFill>
                  <a:srgbClr val="113654"/>
                </a:solidFill>
                <a:latin typeface="Love Ya Like A Sister"/>
                <a:cs typeface="Love Ya Like A Sister"/>
              </a:rPr>
              <a:t>Cost</a:t>
            </a:r>
            <a:r>
              <a:rPr lang="en-US" b="1" baseline="30000" dirty="0">
                <a:solidFill>
                  <a:srgbClr val="113654"/>
                </a:solidFill>
                <a:latin typeface="Love Ya Like A Sister"/>
                <a:cs typeface="Love Ya Like A Sister"/>
              </a:rPr>
              <a:t>(them)</a:t>
            </a:r>
            <a:endParaRPr lang="en-US" sz="1200" b="1" baseline="30000" dirty="0">
              <a:solidFill>
                <a:srgbClr val="113654"/>
              </a:solidFill>
              <a:latin typeface="Love Ya Like A Sister"/>
              <a:cs typeface="Love Ya Like A Sister"/>
            </a:endParaRPr>
          </a:p>
        </p:txBody>
      </p:sp>
      <p:sp>
        <p:nvSpPr>
          <p:cNvPr id="11" name="Double Brace 10"/>
          <p:cNvSpPr/>
          <p:nvPr/>
        </p:nvSpPr>
        <p:spPr>
          <a:xfrm>
            <a:off x="2759312" y="2586378"/>
            <a:ext cx="2880359" cy="1050197"/>
          </a:xfrm>
          <a:prstGeom prst="bracePair">
            <a:avLst/>
          </a:prstGeom>
          <a:ln>
            <a:solidFill>
              <a:srgbClr val="113654"/>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solidFill>
                <a:srgbClr val="113654"/>
              </a:solidFill>
            </a:endParaRPr>
          </a:p>
        </p:txBody>
      </p:sp>
      <p:sp>
        <p:nvSpPr>
          <p:cNvPr id="12" name="TextBox 11"/>
          <p:cNvSpPr txBox="1"/>
          <p:nvPr/>
        </p:nvSpPr>
        <p:spPr>
          <a:xfrm>
            <a:off x="5618707"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3" name="TextBox 12"/>
          <p:cNvSpPr txBox="1"/>
          <p:nvPr/>
        </p:nvSpPr>
        <p:spPr>
          <a:xfrm>
            <a:off x="6519692" y="2864833"/>
            <a:ext cx="270710" cy="415498"/>
          </a:xfrm>
          <a:prstGeom prst="rect">
            <a:avLst/>
          </a:prstGeom>
          <a:noFill/>
        </p:spPr>
        <p:txBody>
          <a:bodyPr wrap="square" rtlCol="0">
            <a:spAutoFit/>
          </a:bodyPr>
          <a:lstStyle/>
          <a:p>
            <a:r>
              <a:rPr lang="en-US" sz="2100" dirty="0">
                <a:solidFill>
                  <a:srgbClr val="113654"/>
                </a:solidFill>
                <a:latin typeface="+mj-lt"/>
                <a:cs typeface="Love Ya Like A Sister"/>
              </a:rPr>
              <a:t>x</a:t>
            </a:r>
          </a:p>
        </p:txBody>
      </p:sp>
      <p:sp>
        <p:nvSpPr>
          <p:cNvPr id="14" name="TextBox 13"/>
          <p:cNvSpPr txBox="1"/>
          <p:nvPr/>
        </p:nvSpPr>
        <p:spPr>
          <a:xfrm>
            <a:off x="5708222" y="2926576"/>
            <a:ext cx="952706"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Risk</a:t>
            </a:r>
          </a:p>
        </p:txBody>
      </p:sp>
      <p:sp>
        <p:nvSpPr>
          <p:cNvPr id="15" name="TextBox 14"/>
          <p:cNvSpPr txBox="1"/>
          <p:nvPr/>
        </p:nvSpPr>
        <p:spPr>
          <a:xfrm>
            <a:off x="6518928" y="2936709"/>
            <a:ext cx="1367167" cy="415498"/>
          </a:xfrm>
          <a:prstGeom prst="rect">
            <a:avLst/>
          </a:prstGeom>
          <a:noFill/>
        </p:spPr>
        <p:txBody>
          <a:bodyPr wrap="square" rtlCol="0">
            <a:spAutoFit/>
          </a:bodyPr>
          <a:lstStyle/>
          <a:p>
            <a:pPr algn="ctr"/>
            <a:r>
              <a:rPr lang="en-US" sz="2100" dirty="0">
                <a:solidFill>
                  <a:srgbClr val="113654"/>
                </a:solidFill>
                <a:latin typeface="Love Ya Like A Sister"/>
                <a:cs typeface="Love Ya Like A Sister"/>
              </a:rPr>
              <a:t>Scale</a:t>
            </a:r>
          </a:p>
        </p:txBody>
      </p:sp>
      <p:sp>
        <p:nvSpPr>
          <p:cNvPr id="16" name="TextBox 15"/>
          <p:cNvSpPr txBox="1"/>
          <p:nvPr/>
        </p:nvSpPr>
        <p:spPr>
          <a:xfrm>
            <a:off x="1425037" y="3675857"/>
            <a:ext cx="4772490" cy="230832"/>
          </a:xfrm>
          <a:prstGeom prst="rect">
            <a:avLst/>
          </a:prstGeom>
          <a:noFill/>
        </p:spPr>
        <p:txBody>
          <a:bodyPr wrap="square" rtlCol="0">
            <a:spAutoFit/>
          </a:bodyPr>
          <a:lstStyle/>
          <a:p>
            <a:r>
              <a:rPr lang="en-US" sz="900" dirty="0"/>
              <a:t>Copyright, Starling Advisors LLC, 2015.  All rights reserved.</a:t>
            </a:r>
          </a:p>
        </p:txBody>
      </p:sp>
      <p:sp>
        <p:nvSpPr>
          <p:cNvPr id="2" name="Content Placeholder 1"/>
          <p:cNvSpPr>
            <a:spLocks noGrp="1"/>
          </p:cNvSpPr>
          <p:nvPr>
            <p:ph idx="1"/>
          </p:nvPr>
        </p:nvSpPr>
        <p:spPr>
          <a:xfrm>
            <a:off x="628650" y="3936588"/>
            <a:ext cx="7886700" cy="1853427"/>
          </a:xfrm>
        </p:spPr>
        <p:txBody>
          <a:bodyPr>
            <a:normAutofit/>
          </a:bodyPr>
          <a:lstStyle/>
          <a:p>
            <a:r>
              <a:rPr lang="en-US" sz="1800" b="1" dirty="0"/>
              <a:t>Cost</a:t>
            </a:r>
            <a:r>
              <a:rPr lang="en-US" sz="1800" b="1" baseline="30000" dirty="0"/>
              <a:t>(them)</a:t>
            </a:r>
            <a:r>
              <a:rPr lang="en-US" sz="1800" b="1" dirty="0"/>
              <a:t>.</a:t>
            </a:r>
            <a:r>
              <a:rPr lang="en-US" sz="1800" dirty="0"/>
              <a:t> The cost of the care provided to your patients that is delivered outside of your organization.  Also referred to as cost effectiveness.  When a population of patients uses less inpatient days than projected, the cost effectiveness of your care is considered to be higher.  </a:t>
            </a:r>
          </a:p>
        </p:txBody>
      </p:sp>
      <p:sp>
        <p:nvSpPr>
          <p:cNvPr id="17" name="Title 1"/>
          <p:cNvSpPr>
            <a:spLocks noGrp="1"/>
          </p:cNvSpPr>
          <p:nvPr>
            <p:ph type="title"/>
          </p:nvPr>
        </p:nvSpPr>
        <p:spPr>
          <a:xfrm>
            <a:off x="628650" y="1131094"/>
            <a:ext cx="7886700" cy="994172"/>
          </a:xfrm>
        </p:spPr>
        <p:txBody>
          <a:bodyPr/>
          <a:lstStyle/>
          <a:p>
            <a:r>
              <a:rPr lang="en-US" dirty="0"/>
              <a:t>What is Value?</a:t>
            </a:r>
          </a:p>
        </p:txBody>
      </p:sp>
    </p:spTree>
    <p:extLst>
      <p:ext uri="{BB962C8B-B14F-4D97-AF65-F5344CB8AC3E}">
        <p14:creationId xmlns:p14="http://schemas.microsoft.com/office/powerpoint/2010/main" val="885478323"/>
      </p:ext>
    </p:extLst>
  </p:cSld>
  <p:clrMapOvr>
    <a:masterClrMapping/>
  </p:clrMapOvr>
</p:sld>
</file>

<file path=ppt/theme/theme1.xml><?xml version="1.0" encoding="utf-8"?>
<a:theme xmlns:a="http://schemas.openxmlformats.org/drawingml/2006/main" name="Starl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Starling Template2.potx</Template>
  <TotalTime>16515</TotalTime>
  <Words>1918</Words>
  <Application>Microsoft Office PowerPoint</Application>
  <PresentationFormat>On-screen Show (4:3)</PresentationFormat>
  <Paragraphs>213</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Love Ya Like A Sister</vt:lpstr>
      <vt:lpstr>Rockwell</vt:lpstr>
      <vt:lpstr>Starling Template</vt:lpstr>
      <vt:lpstr>Value Based Reimbursement: Clinical Considerations</vt:lpstr>
      <vt:lpstr>Today’s Discussion</vt:lpstr>
      <vt:lpstr>Welcome and introductions</vt:lpstr>
      <vt:lpstr>… Who We Are</vt:lpstr>
      <vt:lpstr>The primary care value equation</vt:lpstr>
      <vt:lpstr>What is Value?</vt:lpstr>
      <vt:lpstr>What is Value?</vt:lpstr>
      <vt:lpstr>What is Value?</vt:lpstr>
      <vt:lpstr>What is Value?</vt:lpstr>
      <vt:lpstr>What is Value?</vt:lpstr>
      <vt:lpstr>What is Value?</vt:lpstr>
      <vt:lpstr>The Clinical Challenge</vt:lpstr>
      <vt:lpstr>Clinical strategies</vt:lpstr>
      <vt:lpstr>Clinical Strategies for Value Based Reimbursement</vt:lpstr>
      <vt:lpstr>Engaging the Attributed Population</vt:lpstr>
      <vt:lpstr>Strategies:  Engaging Attributed Patients</vt:lpstr>
      <vt:lpstr>Breaking Down Barriers to Access</vt:lpstr>
      <vt:lpstr>Strategies:  Barriers to Access</vt:lpstr>
      <vt:lpstr>Supporting Patient Self-Management</vt:lpstr>
      <vt:lpstr>Strategies:  Supporting Self-Management</vt:lpstr>
      <vt:lpstr>Identifying and Managing High Utilizers</vt:lpstr>
      <vt:lpstr>Strategies:  High Utilizers</vt:lpstr>
      <vt:lpstr>Baselining and Benchmarking With Data</vt:lpstr>
      <vt:lpstr>Strategies:  Data</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Principe</dc:creator>
  <cp:lastModifiedBy>Amanda Tekely</cp:lastModifiedBy>
  <cp:revision>307</cp:revision>
  <cp:lastPrinted>2012-10-31T18:04:43Z</cp:lastPrinted>
  <dcterms:created xsi:type="dcterms:W3CDTF">2012-09-16T11:59:44Z</dcterms:created>
  <dcterms:modified xsi:type="dcterms:W3CDTF">2016-10-01T16:48:13Z</dcterms:modified>
</cp:coreProperties>
</file>